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39"/>
      <p:bold r:id="rId40"/>
      <p:italic r:id="rId41"/>
      <p:boldItalic r:id="rId42"/>
    </p:embeddedFont>
    <p:embeddedFont>
      <p:font typeface="Josefin Sans" panose="020F0502020204030204" pitchFamily="2" charset="0"/>
      <p:regular r:id="rId43"/>
      <p:bold r:id="rId44"/>
      <p:italic r:id="rId45"/>
      <p:boldItalic r:id="rId46"/>
    </p:embeddedFont>
    <p:embeddedFont>
      <p:font typeface="Josefin Sans Light" panose="020F0502020204030204" pitchFamily="2" charset="0"/>
      <p:regular r:id="rId47"/>
      <p:bold r:id="rId48"/>
      <p:italic r:id="rId49"/>
      <p:boldItalic r:id="rId50"/>
    </p:embeddedFont>
    <p:embeddedFont>
      <p:font typeface="Josefin Sans Medium" panose="020B0604020202020204" charset="0"/>
      <p:regular r:id="rId51"/>
      <p:bold r:id="rId52"/>
      <p:italic r:id="rId53"/>
      <p:boldItalic r:id="rId54"/>
    </p:embeddedFont>
    <p:embeddedFont>
      <p:font typeface="Josefin Sans SemiBold" panose="020F0502020204030204" pitchFamily="2" charset="0"/>
      <p:regular r:id="rId55"/>
      <p:bold r:id="rId56"/>
      <p:italic r:id="rId57"/>
      <p:boldItalic r:id="rId58"/>
    </p:embeddedFont>
    <p:embeddedFont>
      <p:font typeface="Open Sans" panose="020B0606030504020204" pitchFamily="34" charset="0"/>
      <p:regular r:id="rId59"/>
      <p:bold r:id="rId60"/>
      <p:italic r:id="rId61"/>
      <p:boldItalic r:id="rId62"/>
    </p:embeddedFont>
    <p:embeddedFont>
      <p:font typeface="Roboto" pitchFamily="2" charset="0"/>
      <p:regular r:id="rId63"/>
      <p:bold r:id="rId64"/>
      <p:italic r:id="rId65"/>
      <p:boldItalic r:id="rId66"/>
    </p:embeddedFont>
    <p:embeddedFont>
      <p:font typeface="Roboto Condensed Light" panose="02000000000000000000" pitchFamily="2" charset="0"/>
      <p:regular r:id="rId67"/>
      <p:italic r:id="rId68"/>
    </p:embeddedFont>
    <p:embeddedFont>
      <p:font typeface="Roboto Light" pitchFamily="2" charset="0"/>
      <p:regular r:id="rId69"/>
      <p:bold r:id="rId70"/>
      <p:italic r:id="rId71"/>
      <p:bold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D4EDC97-B3BF-4376-9C1F-86D520565B66}">
  <a:tblStyle styleId="{AD4EDC97-B3BF-4376-9C1F-86D520565B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53" d="100"/>
          <a:sy n="153" d="100"/>
        </p:scale>
        <p:origin x="336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63" Type="http://schemas.openxmlformats.org/officeDocument/2006/relationships/font" Target="fonts/font25.fntdata"/><Relationship Id="rId68" Type="http://schemas.openxmlformats.org/officeDocument/2006/relationships/font" Target="fonts/font3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66" Type="http://schemas.openxmlformats.org/officeDocument/2006/relationships/font" Target="fonts/font28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2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64" Type="http://schemas.openxmlformats.org/officeDocument/2006/relationships/font" Target="fonts/font26.fntdata"/><Relationship Id="rId69" Type="http://schemas.openxmlformats.org/officeDocument/2006/relationships/font" Target="fonts/font31.fntdata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72" Type="http://schemas.openxmlformats.org/officeDocument/2006/relationships/font" Target="fonts/font3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font" Target="fonts/font21.fntdata"/><Relationship Id="rId67" Type="http://schemas.openxmlformats.org/officeDocument/2006/relationships/font" Target="fonts/font29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font" Target="fonts/font24.fntdata"/><Relationship Id="rId70" Type="http://schemas.openxmlformats.org/officeDocument/2006/relationships/font" Target="fonts/font32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font" Target="fonts/font22.fntdata"/><Relationship Id="rId65" Type="http://schemas.openxmlformats.org/officeDocument/2006/relationships/font" Target="fonts/font27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1.fntdata"/><Relationship Id="rId34" Type="http://schemas.openxmlformats.org/officeDocument/2006/relationships/slide" Target="slides/slide33.xml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3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ca275fbaf4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ca275fbaf4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fededc5087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fededc5087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fededc5087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fededc5087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fededc5087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fededc5087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fededc5087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fededc5087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fededc5087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fededc5087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fededc5087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fededc5087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fededc5087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fededc5087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fededc5087_1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fededc5087_1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fededc5087_1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fededc5087_1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c788e9a590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c788e9a590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fededc5087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fededc5087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fededc5087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fededc5087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fededc5087_1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fededc5087_1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fededc5087_1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fededc5087_1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fededc5087_1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fededc5087_1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fededc5087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fededc5087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fededc5087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fededc5087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fededc508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fededc508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fededc5087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fededc5087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fededc5087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fededc5087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c788e9a590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c788e9a590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fededc5087_1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fededc5087_1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fededc5087_1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fededc5087_1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c95f375b38_3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c95f375b38_3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fededc5087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fededc5087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fededc5087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fededc5087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fededc5087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fededc5087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c91aa0ac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c91aa0ac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c788e9a590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c788e9a590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c788e9a590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c788e9a590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788e9a590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c788e9a590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fededc508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fededc508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ededc5087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fededc5087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c95f375b38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c95f375b38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94500" y="588600"/>
            <a:ext cx="5392800" cy="1983300"/>
          </a:xfrm>
          <a:prstGeom prst="rect">
            <a:avLst/>
          </a:prstGeom>
        </p:spPr>
        <p:txBody>
          <a:bodyPr spcFirstLastPara="1" wrap="square" lIns="91425" tIns="20115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Josefin Sans"/>
              <a:buNone/>
              <a:defRPr sz="52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94500" y="2499325"/>
            <a:ext cx="3335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 Light"/>
              <a:buNone/>
              <a:defRPr sz="18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542275" y="758250"/>
            <a:ext cx="0" cy="2878500"/>
          </a:xfrm>
          <a:prstGeom prst="straightConnector1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title" idx="2" hasCustomPrompt="1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76" name="Google Shape;76;p11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" name="Google Shape;77;p11"/>
          <p:cNvSpPr txBox="1">
            <a:spLocks noGrp="1"/>
          </p:cNvSpPr>
          <p:nvPr>
            <p:ph type="subTitle" idx="1"/>
          </p:nvPr>
        </p:nvSpPr>
        <p:spPr>
          <a:xfrm>
            <a:off x="1835950" y="2628600"/>
            <a:ext cx="4772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efin Sans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title" idx="3" hasCustomPrompt="1"/>
          </p:nvPr>
        </p:nvSpPr>
        <p:spPr>
          <a:xfrm>
            <a:off x="1835725" y="1786800"/>
            <a:ext cx="5837100" cy="841800"/>
          </a:xfrm>
          <a:prstGeom prst="rect">
            <a:avLst/>
          </a:prstGeom>
        </p:spPr>
        <p:txBody>
          <a:bodyPr spcFirstLastPara="1" wrap="square" lIns="91425" tIns="0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osefin Sans"/>
              <a:buNone/>
              <a:defRPr sz="7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79" name="Google Shape;79;p11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" name="Google Shape;80;p11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81" name="Google Shape;81;p11"/>
          <p:cNvCxnSpPr/>
          <p:nvPr/>
        </p:nvCxnSpPr>
        <p:spPr>
          <a:xfrm>
            <a:off x="1835950" y="1276675"/>
            <a:ext cx="27105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Google Shape;84;p13"/>
          <p:cNvCxnSpPr/>
          <p:nvPr/>
        </p:nvCxnSpPr>
        <p:spPr>
          <a:xfrm>
            <a:off x="-14031" y="1217264"/>
            <a:ext cx="3594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1697700" y="1738964"/>
            <a:ext cx="2963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6" name="Google Shape;86;p13">
            <a:hlinkClick r:id="rId2" action="ppaction://hlinksldjump"/>
          </p:cNvPr>
          <p:cNvSpPr txBox="1">
            <a:spLocks noGrp="1"/>
          </p:cNvSpPr>
          <p:nvPr>
            <p:ph type="title" idx="2" hasCustomPrompt="1"/>
          </p:nvPr>
        </p:nvSpPr>
        <p:spPr>
          <a:xfrm>
            <a:off x="1121625" y="1673264"/>
            <a:ext cx="5760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1697700" y="2264648"/>
            <a:ext cx="2712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3"/>
          </p:nvPr>
        </p:nvSpPr>
        <p:spPr>
          <a:xfrm>
            <a:off x="1697700" y="3185564"/>
            <a:ext cx="2963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4" hasCustomPrompt="1"/>
          </p:nvPr>
        </p:nvSpPr>
        <p:spPr>
          <a:xfrm>
            <a:off x="1121600" y="3119864"/>
            <a:ext cx="5760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5"/>
          </p:nvPr>
        </p:nvSpPr>
        <p:spPr>
          <a:xfrm>
            <a:off x="1697700" y="3711255"/>
            <a:ext cx="27123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6"/>
          </p:nvPr>
        </p:nvSpPr>
        <p:spPr>
          <a:xfrm>
            <a:off x="5662500" y="1738964"/>
            <a:ext cx="2963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7" hasCustomPrompt="1"/>
          </p:nvPr>
        </p:nvSpPr>
        <p:spPr>
          <a:xfrm>
            <a:off x="5086400" y="1673264"/>
            <a:ext cx="5760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8"/>
          </p:nvPr>
        </p:nvSpPr>
        <p:spPr>
          <a:xfrm>
            <a:off x="5662500" y="2264648"/>
            <a:ext cx="2712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9"/>
          </p:nvPr>
        </p:nvSpPr>
        <p:spPr>
          <a:xfrm>
            <a:off x="5662500" y="3185564"/>
            <a:ext cx="2963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13" hasCustomPrompt="1"/>
          </p:nvPr>
        </p:nvSpPr>
        <p:spPr>
          <a:xfrm>
            <a:off x="5087456" y="3119864"/>
            <a:ext cx="5760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4"/>
          </p:nvPr>
        </p:nvSpPr>
        <p:spPr>
          <a:xfrm>
            <a:off x="5662500" y="3711255"/>
            <a:ext cx="27123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15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98" name="Google Shape;98;p13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Google Shape;99;p13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>
            <a:spLocks noGrp="1"/>
          </p:cNvSpPr>
          <p:nvPr>
            <p:ph type="subTitle" idx="1"/>
          </p:nvPr>
        </p:nvSpPr>
        <p:spPr>
          <a:xfrm>
            <a:off x="2111850" y="1210325"/>
            <a:ext cx="5256600" cy="18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1400"/>
              <a:buFont typeface="Josefin Sans SemiBold"/>
              <a:buNone/>
              <a:defRPr>
                <a:solidFill>
                  <a:srgbClr val="FD0000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1400"/>
              <a:buFont typeface="Josefin Sans SemiBold"/>
              <a:buNone/>
              <a:defRPr>
                <a:solidFill>
                  <a:srgbClr val="FD0000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1400"/>
              <a:buFont typeface="Josefin Sans SemiBold"/>
              <a:buNone/>
              <a:defRPr>
                <a:solidFill>
                  <a:srgbClr val="FD0000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1400"/>
              <a:buFont typeface="Josefin Sans SemiBold"/>
              <a:buNone/>
              <a:defRPr>
                <a:solidFill>
                  <a:srgbClr val="FD0000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1400"/>
              <a:buFont typeface="Josefin Sans SemiBold"/>
              <a:buNone/>
              <a:defRPr>
                <a:solidFill>
                  <a:srgbClr val="FD0000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1400"/>
              <a:buFont typeface="Josefin Sans SemiBold"/>
              <a:buNone/>
              <a:defRPr>
                <a:solidFill>
                  <a:srgbClr val="FD0000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1400"/>
              <a:buFont typeface="Josefin Sans SemiBold"/>
              <a:buNone/>
              <a:defRPr>
                <a:solidFill>
                  <a:srgbClr val="FD0000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1400"/>
              <a:buFont typeface="Josefin Sans SemiBold"/>
              <a:buNone/>
              <a:defRPr>
                <a:solidFill>
                  <a:srgbClr val="FD0000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2" hasCustomPrompt="1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104" name="Google Shape;104;p14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14"/>
          <p:cNvCxnSpPr/>
          <p:nvPr/>
        </p:nvCxnSpPr>
        <p:spPr>
          <a:xfrm rot="5400000">
            <a:off x="503550" y="2653667"/>
            <a:ext cx="25440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4"/>
          <p:cNvSpPr txBox="1">
            <a:spLocks noGrp="1"/>
          </p:cNvSpPr>
          <p:nvPr>
            <p:ph type="title" idx="3"/>
          </p:nvPr>
        </p:nvSpPr>
        <p:spPr>
          <a:xfrm>
            <a:off x="2111850" y="3033325"/>
            <a:ext cx="52566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efin Sans SemiBold"/>
              <a:buNone/>
              <a:defRPr sz="1800" b="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07" name="Google Shape;107;p14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Google Shape;108;p14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TITLE_AND_DESCRIPTION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title"/>
          </p:nvPr>
        </p:nvSpPr>
        <p:spPr>
          <a:xfrm>
            <a:off x="5292000" y="2212804"/>
            <a:ext cx="3173400" cy="5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title" idx="2" hasCustomPrompt="1"/>
          </p:nvPr>
        </p:nvSpPr>
        <p:spPr>
          <a:xfrm>
            <a:off x="5292001" y="1625200"/>
            <a:ext cx="1724100" cy="841800"/>
          </a:xfrm>
          <a:prstGeom prst="rect">
            <a:avLst/>
          </a:prstGeom>
        </p:spPr>
        <p:txBody>
          <a:bodyPr spcFirstLastPara="1" wrap="square" lIns="91425" tIns="0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Josefin Sans"/>
              <a:buNone/>
              <a:defRPr sz="6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5292000" y="3455823"/>
            <a:ext cx="30273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 Light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3" name="Google Shape;113;p15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" name="Google Shape;114;p15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SECTION_HEADER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title"/>
          </p:nvPr>
        </p:nvSpPr>
        <p:spPr>
          <a:xfrm>
            <a:off x="925750" y="1786400"/>
            <a:ext cx="5151600" cy="940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0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ubTitle" idx="1"/>
          </p:nvPr>
        </p:nvSpPr>
        <p:spPr>
          <a:xfrm>
            <a:off x="925748" y="2726900"/>
            <a:ext cx="5151600" cy="102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118" name="Google Shape;118;p16"/>
          <p:cNvCxnSpPr/>
          <p:nvPr/>
        </p:nvCxnSpPr>
        <p:spPr>
          <a:xfrm>
            <a:off x="542275" y="1625200"/>
            <a:ext cx="0" cy="27105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" name="Google Shape;119;p16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" name="Google Shape;120;p16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7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subTitle" idx="1"/>
          </p:nvPr>
        </p:nvSpPr>
        <p:spPr>
          <a:xfrm>
            <a:off x="5458825" y="1457300"/>
            <a:ext cx="29271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3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2"/>
          </p:nvPr>
        </p:nvSpPr>
        <p:spPr>
          <a:xfrm>
            <a:off x="1018525" y="1457300"/>
            <a:ext cx="42213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3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713225" y="476525"/>
            <a:ext cx="69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25" name="Google Shape;125;p17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7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title" hasCustomPrompt="1"/>
          </p:nvPr>
        </p:nvSpPr>
        <p:spPr>
          <a:xfrm>
            <a:off x="1944275" y="1378950"/>
            <a:ext cx="2286000" cy="57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6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1"/>
          </p:nvPr>
        </p:nvSpPr>
        <p:spPr>
          <a:xfrm>
            <a:off x="1944275" y="2060846"/>
            <a:ext cx="22860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0115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title" idx="2" hasCustomPrompt="1"/>
          </p:nvPr>
        </p:nvSpPr>
        <p:spPr>
          <a:xfrm>
            <a:off x="4913750" y="1378950"/>
            <a:ext cx="2283600" cy="57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6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8"/>
          <p:cNvSpPr txBox="1">
            <a:spLocks noGrp="1"/>
          </p:cNvSpPr>
          <p:nvPr>
            <p:ph type="subTitle" idx="3"/>
          </p:nvPr>
        </p:nvSpPr>
        <p:spPr>
          <a:xfrm>
            <a:off x="4913731" y="2060846"/>
            <a:ext cx="22860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0115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title" idx="4" hasCustomPrompt="1"/>
          </p:nvPr>
        </p:nvSpPr>
        <p:spPr>
          <a:xfrm>
            <a:off x="1944277" y="3017250"/>
            <a:ext cx="2283600" cy="57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6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5"/>
          </p:nvPr>
        </p:nvSpPr>
        <p:spPr>
          <a:xfrm>
            <a:off x="1944263" y="3699140"/>
            <a:ext cx="22860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0115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title" idx="6" hasCustomPrompt="1"/>
          </p:nvPr>
        </p:nvSpPr>
        <p:spPr>
          <a:xfrm>
            <a:off x="4913752" y="3017250"/>
            <a:ext cx="2283600" cy="57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6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sz="30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18"/>
          <p:cNvSpPr txBox="1">
            <a:spLocks noGrp="1"/>
          </p:cNvSpPr>
          <p:nvPr>
            <p:ph type="subTitle" idx="7"/>
          </p:nvPr>
        </p:nvSpPr>
        <p:spPr>
          <a:xfrm>
            <a:off x="4913727" y="3699140"/>
            <a:ext cx="22860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0115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title" idx="8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title" idx="9" hasCustomPrompt="1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138" name="Google Shape;138;p18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" name="Google Shape;139;p18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8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2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>
            <a:spLocks noGrp="1"/>
          </p:cNvSpPr>
          <p:nvPr>
            <p:ph type="subTitle" idx="1"/>
          </p:nvPr>
        </p:nvSpPr>
        <p:spPr>
          <a:xfrm>
            <a:off x="973570" y="3307149"/>
            <a:ext cx="22635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subTitle" idx="2"/>
          </p:nvPr>
        </p:nvSpPr>
        <p:spPr>
          <a:xfrm>
            <a:off x="3440245" y="3307149"/>
            <a:ext cx="22635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subTitle" idx="3"/>
          </p:nvPr>
        </p:nvSpPr>
        <p:spPr>
          <a:xfrm>
            <a:off x="5906920" y="3307149"/>
            <a:ext cx="22635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subTitle" idx="4"/>
          </p:nvPr>
        </p:nvSpPr>
        <p:spPr>
          <a:xfrm>
            <a:off x="973570" y="1543141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subTitle" idx="5"/>
          </p:nvPr>
        </p:nvSpPr>
        <p:spPr>
          <a:xfrm>
            <a:off x="3440245" y="1543141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subTitle" idx="6"/>
          </p:nvPr>
        </p:nvSpPr>
        <p:spPr>
          <a:xfrm>
            <a:off x="5906920" y="1543141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9" name="Google Shape;149;p19"/>
          <p:cNvSpPr txBox="1">
            <a:spLocks noGrp="1"/>
          </p:cNvSpPr>
          <p:nvPr>
            <p:ph type="title" idx="7" hasCustomPrompt="1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150" name="Google Shape;150;p19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9"/>
          <p:cNvSpPr txBox="1">
            <a:spLocks noGrp="1"/>
          </p:cNvSpPr>
          <p:nvPr>
            <p:ph type="title" idx="8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52" name="Google Shape;152;p19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" name="Google Shape;153;p19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_2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>
            <a:spLocks noGrp="1"/>
          </p:cNvSpPr>
          <p:nvPr>
            <p:ph type="subTitle" idx="1"/>
          </p:nvPr>
        </p:nvSpPr>
        <p:spPr>
          <a:xfrm>
            <a:off x="1396725" y="3013225"/>
            <a:ext cx="1416600" cy="12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subTitle" idx="2"/>
          </p:nvPr>
        </p:nvSpPr>
        <p:spPr>
          <a:xfrm>
            <a:off x="3863100" y="3013225"/>
            <a:ext cx="1417200" cy="12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subTitle" idx="3"/>
          </p:nvPr>
        </p:nvSpPr>
        <p:spPr>
          <a:xfrm>
            <a:off x="6330075" y="3013225"/>
            <a:ext cx="1417200" cy="12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subTitle" idx="4"/>
          </p:nvPr>
        </p:nvSpPr>
        <p:spPr>
          <a:xfrm>
            <a:off x="1396725" y="2478641"/>
            <a:ext cx="1417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subTitle" idx="5"/>
          </p:nvPr>
        </p:nvSpPr>
        <p:spPr>
          <a:xfrm>
            <a:off x="3863400" y="2478641"/>
            <a:ext cx="1417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subTitle" idx="6"/>
          </p:nvPr>
        </p:nvSpPr>
        <p:spPr>
          <a:xfrm>
            <a:off x="6330075" y="2478641"/>
            <a:ext cx="1417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title" idx="7" hasCustomPrompt="1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163" name="Google Shape;163;p20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0"/>
          <p:cNvSpPr txBox="1">
            <a:spLocks noGrp="1"/>
          </p:cNvSpPr>
          <p:nvPr>
            <p:ph type="title" idx="8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65" name="Google Shape;165;p20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p20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925750" y="2130662"/>
            <a:ext cx="3173400" cy="11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Josefin Sans"/>
              <a:buNone/>
              <a:defRPr sz="3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925751" y="1640525"/>
            <a:ext cx="1724100" cy="841800"/>
          </a:xfrm>
          <a:prstGeom prst="rect">
            <a:avLst/>
          </a:prstGeom>
        </p:spPr>
        <p:txBody>
          <a:bodyPr spcFirstLastPara="1" wrap="square" lIns="91425" tIns="0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Josefin Sans"/>
              <a:buNone/>
              <a:defRPr sz="6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925750" y="3471400"/>
            <a:ext cx="30273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 Light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542275" y="1625200"/>
            <a:ext cx="0" cy="29613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18;p3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3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_2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>
            <a:spLocks noGrp="1"/>
          </p:cNvSpPr>
          <p:nvPr>
            <p:ph type="subTitle" idx="1"/>
          </p:nvPr>
        </p:nvSpPr>
        <p:spPr>
          <a:xfrm>
            <a:off x="1226025" y="1406275"/>
            <a:ext cx="1758600" cy="15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Light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subTitle" idx="2"/>
          </p:nvPr>
        </p:nvSpPr>
        <p:spPr>
          <a:xfrm>
            <a:off x="3694200" y="1406275"/>
            <a:ext cx="1755600" cy="15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Light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subTitle" idx="3"/>
          </p:nvPr>
        </p:nvSpPr>
        <p:spPr>
          <a:xfrm>
            <a:off x="6160875" y="1406281"/>
            <a:ext cx="1755600" cy="15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Light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21"/>
          <p:cNvSpPr txBox="1">
            <a:spLocks noGrp="1"/>
          </p:cNvSpPr>
          <p:nvPr>
            <p:ph type="subTitle" idx="4"/>
          </p:nvPr>
        </p:nvSpPr>
        <p:spPr>
          <a:xfrm>
            <a:off x="1227525" y="3316575"/>
            <a:ext cx="17556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subTitle" idx="5"/>
          </p:nvPr>
        </p:nvSpPr>
        <p:spPr>
          <a:xfrm>
            <a:off x="3694200" y="3316575"/>
            <a:ext cx="17556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173" name="Google Shape;173;p21"/>
          <p:cNvSpPr txBox="1">
            <a:spLocks noGrp="1"/>
          </p:cNvSpPr>
          <p:nvPr>
            <p:ph type="subTitle" idx="6"/>
          </p:nvPr>
        </p:nvSpPr>
        <p:spPr>
          <a:xfrm>
            <a:off x="6160875" y="3316575"/>
            <a:ext cx="17556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174" name="Google Shape;174;p21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5" name="Google Shape;175;p21"/>
          <p:cNvSpPr txBox="1">
            <a:spLocks noGrp="1"/>
          </p:cNvSpPr>
          <p:nvPr>
            <p:ph type="title" idx="7" hasCustomPrompt="1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176" name="Google Shape;176;p21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Google Shape;177;p21"/>
          <p:cNvSpPr txBox="1">
            <a:spLocks noGrp="1"/>
          </p:cNvSpPr>
          <p:nvPr>
            <p:ph type="title" idx="8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78" name="Google Shape;178;p21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Google Shape;179;p21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2_2_2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>
            <a:spLocks noGrp="1"/>
          </p:cNvSpPr>
          <p:nvPr>
            <p:ph type="subTitle" idx="1"/>
          </p:nvPr>
        </p:nvSpPr>
        <p:spPr>
          <a:xfrm>
            <a:off x="1649675" y="2439450"/>
            <a:ext cx="1600200" cy="12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subTitle" idx="2"/>
          </p:nvPr>
        </p:nvSpPr>
        <p:spPr>
          <a:xfrm>
            <a:off x="4116050" y="2439450"/>
            <a:ext cx="1600200" cy="12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22"/>
          <p:cNvSpPr txBox="1">
            <a:spLocks noGrp="1"/>
          </p:cNvSpPr>
          <p:nvPr>
            <p:ph type="subTitle" idx="3"/>
          </p:nvPr>
        </p:nvSpPr>
        <p:spPr>
          <a:xfrm>
            <a:off x="6583025" y="2439450"/>
            <a:ext cx="1600200" cy="12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22"/>
          <p:cNvSpPr txBox="1">
            <a:spLocks noGrp="1"/>
          </p:cNvSpPr>
          <p:nvPr>
            <p:ph type="subTitle" idx="4"/>
          </p:nvPr>
        </p:nvSpPr>
        <p:spPr>
          <a:xfrm>
            <a:off x="1649675" y="1903566"/>
            <a:ext cx="1417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185" name="Google Shape;185;p22"/>
          <p:cNvSpPr txBox="1">
            <a:spLocks noGrp="1"/>
          </p:cNvSpPr>
          <p:nvPr>
            <p:ph type="subTitle" idx="5"/>
          </p:nvPr>
        </p:nvSpPr>
        <p:spPr>
          <a:xfrm>
            <a:off x="4116350" y="1903566"/>
            <a:ext cx="1600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186" name="Google Shape;186;p22"/>
          <p:cNvSpPr txBox="1">
            <a:spLocks noGrp="1"/>
          </p:cNvSpPr>
          <p:nvPr>
            <p:ph type="subTitle" idx="6"/>
          </p:nvPr>
        </p:nvSpPr>
        <p:spPr>
          <a:xfrm>
            <a:off x="6583025" y="1903566"/>
            <a:ext cx="1600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187" name="Google Shape;187;p22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8" name="Google Shape;188;p22"/>
          <p:cNvSpPr txBox="1">
            <a:spLocks noGrp="1"/>
          </p:cNvSpPr>
          <p:nvPr>
            <p:ph type="title" idx="7" hasCustomPrompt="1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189" name="Google Shape;189;p22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" name="Google Shape;190;p22"/>
          <p:cNvSpPr txBox="1">
            <a:spLocks noGrp="1"/>
          </p:cNvSpPr>
          <p:nvPr>
            <p:ph type="title" idx="8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91" name="Google Shape;191;p22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2" name="Google Shape;192;p22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>
            <a:spLocks noGrp="1"/>
          </p:cNvSpPr>
          <p:nvPr>
            <p:ph type="subTitle" idx="1"/>
          </p:nvPr>
        </p:nvSpPr>
        <p:spPr>
          <a:xfrm>
            <a:off x="1898375" y="2233925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95" name="Google Shape;195;p23"/>
          <p:cNvSpPr txBox="1">
            <a:spLocks noGrp="1"/>
          </p:cNvSpPr>
          <p:nvPr>
            <p:ph type="subTitle" idx="2"/>
          </p:nvPr>
        </p:nvSpPr>
        <p:spPr>
          <a:xfrm>
            <a:off x="4982125" y="2233925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96" name="Google Shape;196;p23"/>
          <p:cNvSpPr txBox="1">
            <a:spLocks noGrp="1"/>
          </p:cNvSpPr>
          <p:nvPr>
            <p:ph type="subTitle" idx="3"/>
          </p:nvPr>
        </p:nvSpPr>
        <p:spPr>
          <a:xfrm>
            <a:off x="1898375" y="1667981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197" name="Google Shape;197;p23"/>
          <p:cNvSpPr txBox="1">
            <a:spLocks noGrp="1"/>
          </p:cNvSpPr>
          <p:nvPr>
            <p:ph type="subTitle" idx="4"/>
          </p:nvPr>
        </p:nvSpPr>
        <p:spPr>
          <a:xfrm>
            <a:off x="4982125" y="1667981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198" name="Google Shape;198;p23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9" name="Google Shape;199;p23"/>
          <p:cNvSpPr txBox="1">
            <a:spLocks noGrp="1"/>
          </p:cNvSpPr>
          <p:nvPr>
            <p:ph type="title" idx="5" hasCustomPrompt="1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200" name="Google Shape;200;p23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" name="Google Shape;201;p23"/>
          <p:cNvSpPr txBox="1">
            <a:spLocks noGrp="1"/>
          </p:cNvSpPr>
          <p:nvPr>
            <p:ph type="subTitle" idx="6"/>
          </p:nvPr>
        </p:nvSpPr>
        <p:spPr>
          <a:xfrm>
            <a:off x="1898375" y="4004934"/>
            <a:ext cx="22635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02" name="Google Shape;202;p23"/>
          <p:cNvSpPr txBox="1">
            <a:spLocks noGrp="1"/>
          </p:cNvSpPr>
          <p:nvPr>
            <p:ph type="subTitle" idx="7"/>
          </p:nvPr>
        </p:nvSpPr>
        <p:spPr>
          <a:xfrm>
            <a:off x="4982125" y="4004934"/>
            <a:ext cx="22635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03" name="Google Shape;203;p23"/>
          <p:cNvSpPr txBox="1">
            <a:spLocks noGrp="1"/>
          </p:cNvSpPr>
          <p:nvPr>
            <p:ph type="subTitle" idx="8"/>
          </p:nvPr>
        </p:nvSpPr>
        <p:spPr>
          <a:xfrm>
            <a:off x="1898375" y="3438991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204" name="Google Shape;204;p23"/>
          <p:cNvSpPr txBox="1">
            <a:spLocks noGrp="1"/>
          </p:cNvSpPr>
          <p:nvPr>
            <p:ph type="subTitle" idx="9"/>
          </p:nvPr>
        </p:nvSpPr>
        <p:spPr>
          <a:xfrm>
            <a:off x="4982125" y="3438991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205" name="Google Shape;205;p23"/>
          <p:cNvSpPr txBox="1">
            <a:spLocks noGrp="1"/>
          </p:cNvSpPr>
          <p:nvPr>
            <p:ph type="title" idx="13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206" name="Google Shape;206;p23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" name="Google Shape;207;p23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1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>
            <a:spLocks noGrp="1"/>
          </p:cNvSpPr>
          <p:nvPr>
            <p:ph type="subTitle" idx="1"/>
          </p:nvPr>
        </p:nvSpPr>
        <p:spPr>
          <a:xfrm>
            <a:off x="932700" y="2059113"/>
            <a:ext cx="22635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10" name="Google Shape;210;p24"/>
          <p:cNvSpPr txBox="1">
            <a:spLocks noGrp="1"/>
          </p:cNvSpPr>
          <p:nvPr>
            <p:ph type="subTitle" idx="2"/>
          </p:nvPr>
        </p:nvSpPr>
        <p:spPr>
          <a:xfrm>
            <a:off x="3440250" y="2059113"/>
            <a:ext cx="22635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11" name="Google Shape;211;p24"/>
          <p:cNvSpPr txBox="1">
            <a:spLocks noGrp="1"/>
          </p:cNvSpPr>
          <p:nvPr>
            <p:ph type="subTitle" idx="3"/>
          </p:nvPr>
        </p:nvSpPr>
        <p:spPr>
          <a:xfrm>
            <a:off x="932700" y="1667981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212" name="Google Shape;212;p24"/>
          <p:cNvSpPr txBox="1">
            <a:spLocks noGrp="1"/>
          </p:cNvSpPr>
          <p:nvPr>
            <p:ph type="subTitle" idx="4"/>
          </p:nvPr>
        </p:nvSpPr>
        <p:spPr>
          <a:xfrm>
            <a:off x="3440250" y="1667981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213" name="Google Shape;213;p24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4" name="Google Shape;214;p24"/>
          <p:cNvSpPr txBox="1">
            <a:spLocks noGrp="1"/>
          </p:cNvSpPr>
          <p:nvPr>
            <p:ph type="title" idx="5" hasCustomPrompt="1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215" name="Google Shape;215;p24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6" name="Google Shape;216;p24"/>
          <p:cNvSpPr txBox="1">
            <a:spLocks noGrp="1"/>
          </p:cNvSpPr>
          <p:nvPr>
            <p:ph type="subTitle" idx="6"/>
          </p:nvPr>
        </p:nvSpPr>
        <p:spPr>
          <a:xfrm>
            <a:off x="932700" y="3641560"/>
            <a:ext cx="22635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subTitle" idx="7"/>
          </p:nvPr>
        </p:nvSpPr>
        <p:spPr>
          <a:xfrm>
            <a:off x="3440250" y="3639312"/>
            <a:ext cx="22635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18" name="Google Shape;218;p24"/>
          <p:cNvSpPr txBox="1">
            <a:spLocks noGrp="1"/>
          </p:cNvSpPr>
          <p:nvPr>
            <p:ph type="subTitle" idx="8"/>
          </p:nvPr>
        </p:nvSpPr>
        <p:spPr>
          <a:xfrm>
            <a:off x="932700" y="3250183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219" name="Google Shape;219;p24"/>
          <p:cNvSpPr txBox="1">
            <a:spLocks noGrp="1"/>
          </p:cNvSpPr>
          <p:nvPr>
            <p:ph type="subTitle" idx="9"/>
          </p:nvPr>
        </p:nvSpPr>
        <p:spPr>
          <a:xfrm>
            <a:off x="3440250" y="3246120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220" name="Google Shape;220;p24"/>
          <p:cNvSpPr txBox="1">
            <a:spLocks noGrp="1"/>
          </p:cNvSpPr>
          <p:nvPr>
            <p:ph type="subTitle" idx="13"/>
          </p:nvPr>
        </p:nvSpPr>
        <p:spPr>
          <a:xfrm>
            <a:off x="5947800" y="2059113"/>
            <a:ext cx="22635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21" name="Google Shape;221;p24"/>
          <p:cNvSpPr txBox="1">
            <a:spLocks noGrp="1"/>
          </p:cNvSpPr>
          <p:nvPr>
            <p:ph type="subTitle" idx="14"/>
          </p:nvPr>
        </p:nvSpPr>
        <p:spPr>
          <a:xfrm>
            <a:off x="5947800" y="1667981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222" name="Google Shape;222;p24"/>
          <p:cNvSpPr txBox="1">
            <a:spLocks noGrp="1"/>
          </p:cNvSpPr>
          <p:nvPr>
            <p:ph type="subTitle" idx="15"/>
          </p:nvPr>
        </p:nvSpPr>
        <p:spPr>
          <a:xfrm>
            <a:off x="5947800" y="3639312"/>
            <a:ext cx="22635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23" name="Google Shape;223;p24"/>
          <p:cNvSpPr txBox="1">
            <a:spLocks noGrp="1"/>
          </p:cNvSpPr>
          <p:nvPr>
            <p:ph type="subTitle" idx="16"/>
          </p:nvPr>
        </p:nvSpPr>
        <p:spPr>
          <a:xfrm>
            <a:off x="5947800" y="3246120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224" name="Google Shape;224;p24"/>
          <p:cNvSpPr txBox="1">
            <a:spLocks noGrp="1"/>
          </p:cNvSpPr>
          <p:nvPr>
            <p:ph type="title" idx="17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225" name="Google Shape;225;p24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" name="Google Shape;226;p24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_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713225" y="476525"/>
            <a:ext cx="69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229" name="Google Shape;229;p25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0" name="Google Shape;230;p25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3" name="Google Shape;233;p26"/>
          <p:cNvSpPr txBox="1">
            <a:spLocks noGrp="1"/>
          </p:cNvSpPr>
          <p:nvPr>
            <p:ph type="title" idx="2" hasCustomPrompt="1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234" name="Google Shape;234;p26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5" name="Google Shape;235;p26"/>
          <p:cNvSpPr txBox="1">
            <a:spLocks noGrp="1"/>
          </p:cNvSpPr>
          <p:nvPr>
            <p:ph type="title" idx="3"/>
          </p:nvPr>
        </p:nvSpPr>
        <p:spPr>
          <a:xfrm>
            <a:off x="713225" y="476525"/>
            <a:ext cx="69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236" name="Google Shape;236;p26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7" name="Google Shape;237;p26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IG_NUMBER_1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0" name="Google Shape;240;p27"/>
          <p:cNvSpPr txBox="1">
            <a:spLocks noGrp="1"/>
          </p:cNvSpPr>
          <p:nvPr>
            <p:ph type="title" idx="2" hasCustomPrompt="1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241" name="Google Shape;241;p27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2" name="Google Shape;242;p27"/>
          <p:cNvSpPr txBox="1">
            <a:spLocks noGrp="1"/>
          </p:cNvSpPr>
          <p:nvPr>
            <p:ph type="subTitle" idx="1"/>
          </p:nvPr>
        </p:nvSpPr>
        <p:spPr>
          <a:xfrm>
            <a:off x="3174025" y="1409075"/>
            <a:ext cx="51405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3" name="Google Shape;243;p27"/>
          <p:cNvSpPr txBox="1">
            <a:spLocks noGrp="1"/>
          </p:cNvSpPr>
          <p:nvPr>
            <p:ph type="title" idx="3" hasCustomPrompt="1"/>
          </p:nvPr>
        </p:nvSpPr>
        <p:spPr>
          <a:xfrm>
            <a:off x="3174025" y="807825"/>
            <a:ext cx="4758000" cy="577800"/>
          </a:xfrm>
          <a:prstGeom prst="rect">
            <a:avLst/>
          </a:prstGeom>
          <a:noFill/>
        </p:spPr>
        <p:txBody>
          <a:bodyPr spcFirstLastPara="1" wrap="square" lIns="91425" tIns="0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4" name="Google Shape;244;p27"/>
          <p:cNvSpPr txBox="1">
            <a:spLocks noGrp="1"/>
          </p:cNvSpPr>
          <p:nvPr>
            <p:ph type="subTitle" idx="4"/>
          </p:nvPr>
        </p:nvSpPr>
        <p:spPr>
          <a:xfrm>
            <a:off x="3174025" y="2757025"/>
            <a:ext cx="51405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5" name="Google Shape;245;p27"/>
          <p:cNvSpPr txBox="1">
            <a:spLocks noGrp="1"/>
          </p:cNvSpPr>
          <p:nvPr>
            <p:ph type="title" idx="5" hasCustomPrompt="1"/>
          </p:nvPr>
        </p:nvSpPr>
        <p:spPr>
          <a:xfrm>
            <a:off x="3174025" y="2155775"/>
            <a:ext cx="4758000" cy="577800"/>
          </a:xfrm>
          <a:prstGeom prst="rect">
            <a:avLst/>
          </a:prstGeom>
          <a:noFill/>
        </p:spPr>
        <p:txBody>
          <a:bodyPr spcFirstLastPara="1" wrap="square" lIns="91425" tIns="0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6" name="Google Shape;246;p27"/>
          <p:cNvSpPr txBox="1">
            <a:spLocks noGrp="1"/>
          </p:cNvSpPr>
          <p:nvPr>
            <p:ph type="subTitle" idx="6"/>
          </p:nvPr>
        </p:nvSpPr>
        <p:spPr>
          <a:xfrm>
            <a:off x="3174025" y="4104975"/>
            <a:ext cx="51405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7" name="Google Shape;247;p27"/>
          <p:cNvSpPr txBox="1">
            <a:spLocks noGrp="1"/>
          </p:cNvSpPr>
          <p:nvPr>
            <p:ph type="title" idx="7" hasCustomPrompt="1"/>
          </p:nvPr>
        </p:nvSpPr>
        <p:spPr>
          <a:xfrm>
            <a:off x="3174025" y="3503725"/>
            <a:ext cx="4758000" cy="577800"/>
          </a:xfrm>
          <a:prstGeom prst="rect">
            <a:avLst/>
          </a:prstGeom>
          <a:noFill/>
        </p:spPr>
        <p:txBody>
          <a:bodyPr spcFirstLastPara="1" wrap="square" lIns="91425" tIns="0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248" name="Google Shape;248;p27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p27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6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>
            <a:spLocks noGrp="1"/>
          </p:cNvSpPr>
          <p:nvPr>
            <p:ph type="subTitle" idx="1"/>
          </p:nvPr>
        </p:nvSpPr>
        <p:spPr>
          <a:xfrm>
            <a:off x="951625" y="1633875"/>
            <a:ext cx="30273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efin Sans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52" name="Google Shape;252;p28"/>
          <p:cNvSpPr txBox="1">
            <a:spLocks noGrp="1"/>
          </p:cNvSpPr>
          <p:nvPr>
            <p:ph type="subTitle" idx="2"/>
          </p:nvPr>
        </p:nvSpPr>
        <p:spPr>
          <a:xfrm>
            <a:off x="951632" y="1011675"/>
            <a:ext cx="26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Josefin Sans"/>
              <a:buNone/>
              <a:defRPr sz="28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253" name="Google Shape;253;p28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4" name="Google Shape;254;p28"/>
          <p:cNvSpPr txBox="1">
            <a:spLocks noGrp="1"/>
          </p:cNvSpPr>
          <p:nvPr>
            <p:ph type="title" idx="3" hasCustomPrompt="1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255" name="Google Shape;255;p28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8"/>
          <p:cNvSpPr txBox="1">
            <a:spLocks noGrp="1"/>
          </p:cNvSpPr>
          <p:nvPr>
            <p:ph type="subTitle" idx="4"/>
          </p:nvPr>
        </p:nvSpPr>
        <p:spPr>
          <a:xfrm>
            <a:off x="951632" y="2717100"/>
            <a:ext cx="30273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cxnSp>
        <p:nvCxnSpPr>
          <p:cNvPr id="257" name="Google Shape;257;p28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8" name="Google Shape;258;p28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6_1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9"/>
          <p:cNvSpPr txBox="1">
            <a:spLocks noGrp="1"/>
          </p:cNvSpPr>
          <p:nvPr>
            <p:ph type="subTitle" idx="1"/>
          </p:nvPr>
        </p:nvSpPr>
        <p:spPr>
          <a:xfrm>
            <a:off x="5169475" y="1633875"/>
            <a:ext cx="30273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61" name="Google Shape;261;p29"/>
          <p:cNvSpPr txBox="1">
            <a:spLocks noGrp="1"/>
          </p:cNvSpPr>
          <p:nvPr>
            <p:ph type="subTitle" idx="2"/>
          </p:nvPr>
        </p:nvSpPr>
        <p:spPr>
          <a:xfrm>
            <a:off x="5169475" y="1011675"/>
            <a:ext cx="26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Josefin Sans"/>
              <a:buNone/>
              <a:defRPr sz="28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262" name="Google Shape;262;p29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3" name="Google Shape;263;p29"/>
          <p:cNvSpPr txBox="1">
            <a:spLocks noGrp="1"/>
          </p:cNvSpPr>
          <p:nvPr>
            <p:ph type="title" idx="3" hasCustomPrompt="1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264" name="Google Shape;264;p29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5" name="Google Shape;265;p29"/>
          <p:cNvSpPr txBox="1">
            <a:spLocks noGrp="1"/>
          </p:cNvSpPr>
          <p:nvPr>
            <p:ph type="subTitle" idx="4"/>
          </p:nvPr>
        </p:nvSpPr>
        <p:spPr>
          <a:xfrm>
            <a:off x="5169475" y="2717100"/>
            <a:ext cx="30273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cxnSp>
        <p:nvCxnSpPr>
          <p:cNvPr id="266" name="Google Shape;266;p29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7" name="Google Shape;267;p29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ONLY_1_1_1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0"/>
          <p:cNvSpPr txBox="1">
            <a:spLocks noGrp="1"/>
          </p:cNvSpPr>
          <p:nvPr>
            <p:ph type="subTitle" idx="1"/>
          </p:nvPr>
        </p:nvSpPr>
        <p:spPr>
          <a:xfrm>
            <a:off x="6017775" y="2566200"/>
            <a:ext cx="2422200" cy="105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 Medium"/>
                <a:ea typeface="Josefin Sans Medium"/>
                <a:cs typeface="Josefin Sans Medium"/>
                <a:sym typeface="Josefin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30"/>
          <p:cNvSpPr txBox="1">
            <a:spLocks noGrp="1"/>
          </p:cNvSpPr>
          <p:nvPr>
            <p:ph type="title"/>
          </p:nvPr>
        </p:nvSpPr>
        <p:spPr>
          <a:xfrm>
            <a:off x="915200" y="752095"/>
            <a:ext cx="2810100" cy="6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271" name="Google Shape;271;p30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2" name="Google Shape;272;p30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811600" y="1312075"/>
            <a:ext cx="7628100" cy="3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Josefin Sans"/>
              <a:buAutoNum type="arabicPeriod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23" name="Google Shape;23;p4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24;p4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_ONLY_1_1_1_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915200" y="752095"/>
            <a:ext cx="2810100" cy="6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1"/>
          <p:cNvSpPr txBox="1">
            <a:spLocks noGrp="1"/>
          </p:cNvSpPr>
          <p:nvPr>
            <p:ph type="subTitle" idx="1"/>
          </p:nvPr>
        </p:nvSpPr>
        <p:spPr>
          <a:xfrm>
            <a:off x="3129400" y="2566200"/>
            <a:ext cx="2422200" cy="105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 Medium"/>
                <a:ea typeface="Josefin Sans Medium"/>
                <a:cs typeface="Josefin Sans Medium"/>
                <a:sym typeface="Josefin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76" name="Google Shape;276;p31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7" name="Google Shape;277;p31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_ONLY_1_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2"/>
          <p:cNvSpPr txBox="1">
            <a:spLocks noGrp="1"/>
          </p:cNvSpPr>
          <p:nvPr>
            <p:ph type="title"/>
          </p:nvPr>
        </p:nvSpPr>
        <p:spPr>
          <a:xfrm>
            <a:off x="5289800" y="752100"/>
            <a:ext cx="2810100" cy="18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32"/>
          <p:cNvSpPr txBox="1">
            <a:spLocks noGrp="1"/>
          </p:cNvSpPr>
          <p:nvPr>
            <p:ph type="subTitle" idx="1"/>
          </p:nvPr>
        </p:nvSpPr>
        <p:spPr>
          <a:xfrm>
            <a:off x="5781275" y="2763700"/>
            <a:ext cx="2318700" cy="109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Josefin Sans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281" name="Google Shape;281;p32"/>
          <p:cNvCxnSpPr/>
          <p:nvPr/>
        </p:nvCxnSpPr>
        <p:spPr>
          <a:xfrm>
            <a:off x="8288525" y="915600"/>
            <a:ext cx="1800" cy="15810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2" name="Google Shape;282;p32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3" name="Google Shape;283;p32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_ONLY_1_2_1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3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6" name="Google Shape;286;p33"/>
          <p:cNvSpPr txBox="1">
            <a:spLocks noGrp="1"/>
          </p:cNvSpPr>
          <p:nvPr>
            <p:ph type="title" idx="2" hasCustomPrompt="1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287" name="Google Shape;287;p33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8" name="Google Shape;288;p33"/>
          <p:cNvSpPr txBox="1">
            <a:spLocks noGrp="1"/>
          </p:cNvSpPr>
          <p:nvPr>
            <p:ph type="subTitle" idx="1"/>
          </p:nvPr>
        </p:nvSpPr>
        <p:spPr>
          <a:xfrm>
            <a:off x="3241650" y="2094288"/>
            <a:ext cx="4125600" cy="158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 Light"/>
              <a:buChar char="●"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33"/>
          <p:cNvSpPr txBox="1">
            <a:spLocks noGrp="1"/>
          </p:cNvSpPr>
          <p:nvPr>
            <p:ph type="title" idx="3"/>
          </p:nvPr>
        </p:nvSpPr>
        <p:spPr>
          <a:xfrm>
            <a:off x="713225" y="476525"/>
            <a:ext cx="69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33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33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7_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4"/>
          <p:cNvSpPr txBox="1">
            <a:spLocks noGrp="1"/>
          </p:cNvSpPr>
          <p:nvPr>
            <p:ph type="subTitle" idx="1"/>
          </p:nvPr>
        </p:nvSpPr>
        <p:spPr>
          <a:xfrm>
            <a:off x="1018525" y="1457300"/>
            <a:ext cx="6834600" cy="24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3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4" name="Google Shape;294;p34"/>
          <p:cNvSpPr txBox="1">
            <a:spLocks noGrp="1"/>
          </p:cNvSpPr>
          <p:nvPr>
            <p:ph type="title"/>
          </p:nvPr>
        </p:nvSpPr>
        <p:spPr>
          <a:xfrm>
            <a:off x="713225" y="476525"/>
            <a:ext cx="69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295" name="Google Shape;295;p34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6" name="Google Shape;296;p34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4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 txBox="1">
            <a:spLocks noGrp="1"/>
          </p:cNvSpPr>
          <p:nvPr>
            <p:ph type="ctrTitle"/>
          </p:nvPr>
        </p:nvSpPr>
        <p:spPr>
          <a:xfrm>
            <a:off x="713225" y="1157263"/>
            <a:ext cx="5414400" cy="705300"/>
          </a:xfrm>
          <a:prstGeom prst="rect">
            <a:avLst/>
          </a:prstGeom>
        </p:spPr>
        <p:txBody>
          <a:bodyPr spcFirstLastPara="1" wrap="square" lIns="91425" tIns="79200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99" name="Google Shape;299;p35"/>
          <p:cNvSpPr txBox="1">
            <a:spLocks noGrp="1"/>
          </p:cNvSpPr>
          <p:nvPr>
            <p:ph type="subTitle" idx="1"/>
          </p:nvPr>
        </p:nvSpPr>
        <p:spPr>
          <a:xfrm>
            <a:off x="719750" y="2053877"/>
            <a:ext cx="3309300" cy="12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16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300" name="Google Shape;300;p35"/>
          <p:cNvCxnSpPr/>
          <p:nvPr/>
        </p:nvCxnSpPr>
        <p:spPr>
          <a:xfrm>
            <a:off x="542275" y="758250"/>
            <a:ext cx="0" cy="2970900"/>
          </a:xfrm>
          <a:prstGeom prst="straightConnector1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/>
          <p:nvPr/>
        </p:nvSpPr>
        <p:spPr>
          <a:xfrm>
            <a:off x="6481100" y="-39600"/>
            <a:ext cx="2701200" cy="25374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0000"/>
              </a:solidFill>
            </a:endParaRPr>
          </a:p>
        </p:txBody>
      </p:sp>
      <p:cxnSp>
        <p:nvCxnSpPr>
          <p:cNvPr id="303" name="Google Shape;303;p36"/>
          <p:cNvCxnSpPr/>
          <p:nvPr/>
        </p:nvCxnSpPr>
        <p:spPr>
          <a:xfrm>
            <a:off x="525225" y="441500"/>
            <a:ext cx="0" cy="27105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4" name="Google Shape;304;p36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/>
          <p:nvPr/>
        </p:nvSpPr>
        <p:spPr>
          <a:xfrm>
            <a:off x="-159275" y="1563300"/>
            <a:ext cx="1591500" cy="3962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0000"/>
              </a:solidFill>
            </a:endParaRPr>
          </a:p>
        </p:txBody>
      </p:sp>
      <p:cxnSp>
        <p:nvCxnSpPr>
          <p:cNvPr id="307" name="Google Shape;307;p37"/>
          <p:cNvCxnSpPr/>
          <p:nvPr/>
        </p:nvCxnSpPr>
        <p:spPr>
          <a:xfrm rot="10800000">
            <a:off x="986725" y="1327650"/>
            <a:ext cx="4455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37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2206925" y="3042799"/>
            <a:ext cx="2263500" cy="8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5045075" y="3042799"/>
            <a:ext cx="2263500" cy="8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2206913" y="2478641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5045063" y="2478641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 idx="5" hasCustomPrompt="1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32" name="Google Shape;32;p5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33;p5"/>
          <p:cNvSpPr txBox="1">
            <a:spLocks noGrp="1"/>
          </p:cNvSpPr>
          <p:nvPr>
            <p:ph type="title" idx="6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34" name="Google Shape;34;p5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35;p5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title" idx="2" hasCustomPrompt="1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39" name="Google Shape;39;p6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6"/>
          <p:cNvSpPr txBox="1">
            <a:spLocks noGrp="1"/>
          </p:cNvSpPr>
          <p:nvPr>
            <p:ph type="title" idx="3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41" name="Google Shape;41;p6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42;p6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 idx="2" hasCustomPrompt="1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46" name="Google Shape;46;p7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1410325" y="1727250"/>
            <a:ext cx="5264700" cy="232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 Light"/>
              <a:buChar char="●"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 idx="3"/>
          </p:nvPr>
        </p:nvSpPr>
        <p:spPr>
          <a:xfrm>
            <a:off x="713225" y="476525"/>
            <a:ext cx="69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49" name="Google Shape;49;p7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" name="Google Shape;50;p7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/>
          <p:nvPr/>
        </p:nvSpPr>
        <p:spPr>
          <a:xfrm>
            <a:off x="1155750" y="1242000"/>
            <a:ext cx="6832500" cy="22404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0000"/>
              </a:solidFill>
            </a:endParaRPr>
          </a:p>
        </p:txBody>
      </p:sp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2062125" y="1914000"/>
            <a:ext cx="5609400" cy="896400"/>
          </a:xfrm>
          <a:prstGeom prst="rect">
            <a:avLst/>
          </a:prstGeom>
        </p:spPr>
        <p:txBody>
          <a:bodyPr spcFirstLastPara="1" wrap="square" lIns="91425" tIns="20115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sz="52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title" idx="2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title" idx="3" hasCustomPrompt="1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56" name="Google Shape;56;p8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Google Shape;57;p8"/>
          <p:cNvCxnSpPr/>
          <p:nvPr/>
        </p:nvCxnSpPr>
        <p:spPr>
          <a:xfrm rot="10800000">
            <a:off x="2184088" y="1867800"/>
            <a:ext cx="3129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8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8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692450" y="913800"/>
            <a:ext cx="3796500" cy="49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Josefin Sans"/>
              <a:buNone/>
              <a:defRPr sz="3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ubTitle" idx="1"/>
          </p:nvPr>
        </p:nvSpPr>
        <p:spPr>
          <a:xfrm>
            <a:off x="3644450" y="1652275"/>
            <a:ext cx="3384000" cy="235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title" idx="2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title" idx="3" hasCustomPrompt="1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65" name="Google Shape;65;p9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" name="Google Shape;66;p9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" name="Google Shape;67;p9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68" name="Google Shape;68;p9"/>
          <p:cNvCxnSpPr/>
          <p:nvPr/>
        </p:nvCxnSpPr>
        <p:spPr>
          <a:xfrm>
            <a:off x="737600" y="701450"/>
            <a:ext cx="27105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915200" y="752100"/>
            <a:ext cx="2075700" cy="174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71" name="Google Shape;71;p10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10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920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84225" y="11593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18287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 Medium"/>
              <a:buChar char="●"/>
              <a:defRPr sz="1800">
                <a:solidFill>
                  <a:schemeClr val="dk1"/>
                </a:solidFill>
                <a:latin typeface="Josefin Sans Medium"/>
                <a:ea typeface="Josefin Sans Medium"/>
                <a:cs typeface="Josefin Sans Medium"/>
                <a:sym typeface="Josefin Sans Medium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○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Light"/>
              <a:buChar char="■"/>
              <a:defRPr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ExtraLight"/>
              <a:buChar char="●"/>
              <a:defRPr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4pPr>
            <a:lvl5pPr marL="2286000" lvl="4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Josefin Sans ExtraLight"/>
              <a:buChar char="○"/>
              <a:defRPr sz="1300"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 ExtraLight"/>
              <a:buChar char="■"/>
              <a:defRPr sz="1200"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 ExtraLight"/>
              <a:buChar char="●"/>
              <a:defRPr sz="1200"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 ExtraLight"/>
              <a:buChar char="○"/>
              <a:defRPr sz="1200"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 ExtraLight"/>
              <a:buChar char="■"/>
              <a:defRPr sz="1200"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slide" Target="slide32.xml"/><Relationship Id="rId4" Type="http://schemas.openxmlformats.org/officeDocument/2006/relationships/slide" Target="slide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"/>
          <p:cNvSpPr txBox="1">
            <a:spLocks noGrp="1"/>
          </p:cNvSpPr>
          <p:nvPr>
            <p:ph type="ctrTitle"/>
          </p:nvPr>
        </p:nvSpPr>
        <p:spPr>
          <a:xfrm>
            <a:off x="894500" y="1045800"/>
            <a:ext cx="6371700" cy="1983300"/>
          </a:xfrm>
          <a:prstGeom prst="rect">
            <a:avLst/>
          </a:prstGeom>
        </p:spPr>
        <p:txBody>
          <a:bodyPr spcFirstLastPara="1" wrap="square" lIns="91425" tIns="20115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dirty="0"/>
              <a:t>Olist - Brazilian E-Com </a:t>
            </a:r>
            <a:endParaRPr sz="3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dirty="0"/>
              <a:t>Company Performance </a:t>
            </a:r>
            <a:endParaRPr sz="3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dirty="0"/>
              <a:t>&amp; Deliver Insights</a:t>
            </a:r>
            <a:endParaRPr sz="3900" dirty="0"/>
          </a:p>
        </p:txBody>
      </p:sp>
      <p:sp>
        <p:nvSpPr>
          <p:cNvPr id="314" name="Google Shape;314;p38"/>
          <p:cNvSpPr txBox="1">
            <a:spLocks noGrp="1"/>
          </p:cNvSpPr>
          <p:nvPr>
            <p:ph type="subTitle" idx="1"/>
          </p:nvPr>
        </p:nvSpPr>
        <p:spPr>
          <a:xfrm>
            <a:off x="894500" y="3029100"/>
            <a:ext cx="33357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Analyzer: Trang Huynh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7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Acumen</a:t>
            </a:r>
            <a:endParaRPr/>
          </a:p>
        </p:txBody>
      </p:sp>
      <p:sp>
        <p:nvSpPr>
          <p:cNvPr id="420" name="Google Shape;420;p47"/>
          <p:cNvSpPr txBox="1">
            <a:spLocks noGrp="1"/>
          </p:cNvSpPr>
          <p:nvPr>
            <p:ph type="title" idx="5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21" name="Google Shape;421;p47"/>
          <p:cNvSpPr txBox="1">
            <a:spLocks noGrp="1"/>
          </p:cNvSpPr>
          <p:nvPr>
            <p:ph type="title" idx="17"/>
          </p:nvPr>
        </p:nvSpPr>
        <p:spPr>
          <a:xfrm>
            <a:off x="692200" y="391725"/>
            <a:ext cx="1775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Demand</a:t>
            </a:r>
            <a:endParaRPr/>
          </a:p>
        </p:txBody>
      </p:sp>
      <p:cxnSp>
        <p:nvCxnSpPr>
          <p:cNvPr id="422" name="Google Shape;422;p47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3" name="Google Shape;423;p47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24" name="Google Shape;424;p47"/>
          <p:cNvPicPr preferRelativeResize="0"/>
          <p:nvPr/>
        </p:nvPicPr>
        <p:blipFill rotWithShape="1">
          <a:blip r:embed="rId3">
            <a:alphaModFix/>
          </a:blip>
          <a:srcRect l="912" t="4140" r="971" b="3026"/>
          <a:stretch/>
        </p:blipFill>
        <p:spPr>
          <a:xfrm>
            <a:off x="232775" y="1059250"/>
            <a:ext cx="8673300" cy="212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7"/>
          <p:cNvSpPr txBox="1"/>
          <p:nvPr/>
        </p:nvSpPr>
        <p:spPr>
          <a:xfrm>
            <a:off x="232775" y="3357000"/>
            <a:ext cx="86733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demand was quite low at the end of 2016. Then 2017 it started to increase with seasonality until 2018-09. From 2018-09, it decreased and went flat (maybe noise data).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a suddenly peak at 2017-11, which didn't happen in 2016-11. Let's take a look at those special days.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8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Acumen</a:t>
            </a:r>
            <a:endParaRPr/>
          </a:p>
        </p:txBody>
      </p:sp>
      <p:sp>
        <p:nvSpPr>
          <p:cNvPr id="431" name="Google Shape;431;p48"/>
          <p:cNvSpPr txBox="1">
            <a:spLocks noGrp="1"/>
          </p:cNvSpPr>
          <p:nvPr>
            <p:ph type="title" idx="5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32" name="Google Shape;432;p48"/>
          <p:cNvSpPr txBox="1">
            <a:spLocks noGrp="1"/>
          </p:cNvSpPr>
          <p:nvPr>
            <p:ph type="title" idx="17"/>
          </p:nvPr>
        </p:nvSpPr>
        <p:spPr>
          <a:xfrm>
            <a:off x="692200" y="391725"/>
            <a:ext cx="1775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Demand</a:t>
            </a:r>
            <a:endParaRPr/>
          </a:p>
        </p:txBody>
      </p:sp>
      <p:cxnSp>
        <p:nvCxnSpPr>
          <p:cNvPr id="433" name="Google Shape;433;p48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4" name="Google Shape;434;p48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5" name="Google Shape;435;p48"/>
          <p:cNvSpPr txBox="1"/>
          <p:nvPr/>
        </p:nvSpPr>
        <p:spPr>
          <a:xfrm>
            <a:off x="232775" y="3357000"/>
            <a:ext cx="86733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2016, there was very few orders. Olist was founded in 2014, which means it was 2 years but the demand is still very low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=&gt; Question: noise data or actual low orders?</a:t>
            </a:r>
            <a:endParaRPr/>
          </a:p>
        </p:txBody>
      </p:sp>
      <p:pic>
        <p:nvPicPr>
          <p:cNvPr id="436" name="Google Shape;436;p48"/>
          <p:cNvPicPr preferRelativeResize="0"/>
          <p:nvPr/>
        </p:nvPicPr>
        <p:blipFill rotWithShape="1">
          <a:blip r:embed="rId3">
            <a:alphaModFix/>
          </a:blip>
          <a:srcRect l="963" t="3684" r="756" b="4209"/>
          <a:stretch/>
        </p:blipFill>
        <p:spPr>
          <a:xfrm>
            <a:off x="232775" y="1042150"/>
            <a:ext cx="8787948" cy="199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9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Acumen</a:t>
            </a:r>
            <a:endParaRPr/>
          </a:p>
        </p:txBody>
      </p:sp>
      <p:sp>
        <p:nvSpPr>
          <p:cNvPr id="442" name="Google Shape;442;p49"/>
          <p:cNvSpPr txBox="1">
            <a:spLocks noGrp="1"/>
          </p:cNvSpPr>
          <p:nvPr>
            <p:ph type="title" idx="5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43" name="Google Shape;443;p49"/>
          <p:cNvSpPr txBox="1">
            <a:spLocks noGrp="1"/>
          </p:cNvSpPr>
          <p:nvPr>
            <p:ph type="title" idx="17"/>
          </p:nvPr>
        </p:nvSpPr>
        <p:spPr>
          <a:xfrm>
            <a:off x="703400" y="201225"/>
            <a:ext cx="1775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Demand</a:t>
            </a:r>
            <a:endParaRPr/>
          </a:p>
        </p:txBody>
      </p:sp>
      <p:cxnSp>
        <p:nvCxnSpPr>
          <p:cNvPr id="444" name="Google Shape;444;p49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5" name="Google Shape;445;p49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6" name="Google Shape;446;p49"/>
          <p:cNvSpPr txBox="1"/>
          <p:nvPr/>
        </p:nvSpPr>
        <p:spPr>
          <a:xfrm>
            <a:off x="235350" y="3074438"/>
            <a:ext cx="86733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a little bit, we can know that 2017-11-24 is a Black Friday!!!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Before Black Friday 2017, the demand is still very flat.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a surge increase of Black Friday, the demand decreased from 1200 orders/day to 500 orders/day, and then gradually decreased but still higher than the purchase months of before Black Friday. And after 2017-12-15, the demand comeback to normal.</a:t>
            </a:r>
            <a:endParaRPr/>
          </a:p>
        </p:txBody>
      </p:sp>
      <p:pic>
        <p:nvPicPr>
          <p:cNvPr id="447" name="Google Shape;44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000" y="818750"/>
            <a:ext cx="8816010" cy="208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0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Acumen</a:t>
            </a:r>
            <a:endParaRPr/>
          </a:p>
        </p:txBody>
      </p:sp>
      <p:sp>
        <p:nvSpPr>
          <p:cNvPr id="453" name="Google Shape;453;p50"/>
          <p:cNvSpPr txBox="1">
            <a:spLocks noGrp="1"/>
          </p:cNvSpPr>
          <p:nvPr>
            <p:ph type="title" idx="5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454" name="Google Shape;454;p50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5" name="Google Shape;455;p50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56" name="Google Shape;456;p50"/>
          <p:cNvPicPr preferRelativeResize="0"/>
          <p:nvPr/>
        </p:nvPicPr>
        <p:blipFill rotWithShape="1">
          <a:blip r:embed="rId3">
            <a:alphaModFix/>
          </a:blip>
          <a:srcRect l="1153" t="1895" r="1056" b="1895"/>
          <a:stretch/>
        </p:blipFill>
        <p:spPr>
          <a:xfrm>
            <a:off x="1113075" y="170550"/>
            <a:ext cx="6454077" cy="1753524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0"/>
          <p:cNvSpPr txBox="1"/>
          <p:nvPr/>
        </p:nvSpPr>
        <p:spPr>
          <a:xfrm>
            <a:off x="118950" y="2121350"/>
            <a:ext cx="5159100" cy="23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CC4125"/>
                </a:solidFill>
                <a:latin typeface="Roboto"/>
                <a:ea typeface="Roboto"/>
                <a:cs typeface="Roboto"/>
                <a:sym typeface="Roboto"/>
              </a:rPr>
              <a:t>Cancelled Rate:</a:t>
            </a:r>
            <a:endParaRPr sz="1100" b="1">
              <a:solidFill>
                <a:srgbClr val="CC412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Light"/>
              <a:buChar char="-"/>
            </a:pPr>
            <a:r>
              <a:rPr lang="en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Cancelled Rate shows the percentage of cancelled orders in our all purchase demands. This metric shows us the percentage of demands that we have goods/freights but cannot successfully fulfill them.</a:t>
            </a:r>
            <a:endParaRPr sz="11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Light"/>
              <a:buChar char="-"/>
            </a:pPr>
            <a:r>
              <a:rPr lang="en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CR average is 1%. CR decreased from 8% in 2016 to 1% in 2017 and 2018 =&gt; improvement</a:t>
            </a:r>
            <a:endParaRPr sz="11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8E7CC3"/>
                </a:solidFill>
                <a:latin typeface="Roboto"/>
                <a:ea typeface="Roboto"/>
                <a:cs typeface="Roboto"/>
                <a:sym typeface="Roboto"/>
              </a:rPr>
              <a:t>Unavailable Rate:</a:t>
            </a:r>
            <a:endParaRPr sz="1100" b="1">
              <a:solidFill>
                <a:srgbClr val="8E7CC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Light"/>
              <a:buChar char="-"/>
            </a:pPr>
            <a:r>
              <a:rPr lang="en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Unavailable Rate shows the percentage of unavailable orders in our all purchase demands. This metric shows us the percentage of demand we cannot manage to have goods/freights from sellers.</a:t>
            </a:r>
            <a:endParaRPr sz="11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Light"/>
              <a:buChar char="-"/>
            </a:pPr>
            <a:r>
              <a:rPr lang="en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UR average is 1%. UR decreased from 2% in 2016 to 1% in 2017 and 0% in 2018 =&gt; improvement</a:t>
            </a:r>
            <a:endParaRPr sz="11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8" name="Google Shape;458;p50"/>
          <p:cNvSpPr txBox="1"/>
          <p:nvPr/>
        </p:nvSpPr>
        <p:spPr>
          <a:xfrm>
            <a:off x="5416850" y="2121350"/>
            <a:ext cx="34893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Delivered Rate (Fulfillment Rate):</a:t>
            </a:r>
            <a:endParaRPr sz="1100" b="1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Light"/>
              <a:buChar char="-"/>
            </a:pPr>
            <a:r>
              <a:rPr lang="en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Fulfillment Rate shows the percentage of successful delivered orders in our all purchase demands. This metric shows us the percentage of demand we can fulfill.</a:t>
            </a:r>
            <a:endParaRPr sz="11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Light"/>
              <a:buChar char="-"/>
            </a:pPr>
            <a:r>
              <a:rPr lang="en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FR average is 97%. FR increased from 81% in 2016 to 96% in 2017 and 98% in 2018 =&gt; improvement</a:t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1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Business Acumen</a:t>
            </a:r>
            <a:endParaRPr/>
          </a:p>
        </p:txBody>
      </p:sp>
      <p:sp>
        <p:nvSpPr>
          <p:cNvPr id="464" name="Google Shape;464;p51"/>
          <p:cNvSpPr txBox="1">
            <a:spLocks noGrp="1"/>
          </p:cNvSpPr>
          <p:nvPr>
            <p:ph type="title" idx="5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65" name="Google Shape;465;p51"/>
          <p:cNvSpPr txBox="1">
            <a:spLocks noGrp="1"/>
          </p:cNvSpPr>
          <p:nvPr>
            <p:ph type="title" idx="17"/>
          </p:nvPr>
        </p:nvSpPr>
        <p:spPr>
          <a:xfrm>
            <a:off x="692200" y="212425"/>
            <a:ext cx="312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Delivered</a:t>
            </a:r>
            <a:r>
              <a:rPr lang="en"/>
              <a:t> Orders</a:t>
            </a:r>
            <a:endParaRPr/>
          </a:p>
        </p:txBody>
      </p:sp>
      <p:cxnSp>
        <p:nvCxnSpPr>
          <p:cNvPr id="466" name="Google Shape;466;p51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7" name="Google Shape;467;p51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8" name="Google Shape;468;p51"/>
          <p:cNvSpPr txBox="1"/>
          <p:nvPr/>
        </p:nvSpPr>
        <p:spPr>
          <a:xfrm>
            <a:off x="235350" y="3164250"/>
            <a:ext cx="8673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order_purchase_timestamp: (2016-09-04, 2018-08-29)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Due to lack of data of 2016 and 2018, to know the growth rate, we can compare the purchase_month: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first-8-month 2017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and </a:t>
            </a:r>
            <a:r>
              <a:rPr lang="en" b="1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first-8-month 2018</a:t>
            </a:r>
            <a:endParaRPr b="1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9" name="Google Shape;469;p51"/>
          <p:cNvPicPr preferRelativeResize="0"/>
          <p:nvPr/>
        </p:nvPicPr>
        <p:blipFill rotWithShape="1">
          <a:blip r:embed="rId3">
            <a:alphaModFix/>
          </a:blip>
          <a:srcRect l="475" t="2615" r="475" b="2615"/>
          <a:stretch/>
        </p:blipFill>
        <p:spPr>
          <a:xfrm>
            <a:off x="235350" y="1023325"/>
            <a:ext cx="8673300" cy="208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2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Business Acumen</a:t>
            </a:r>
            <a:endParaRPr/>
          </a:p>
        </p:txBody>
      </p:sp>
      <p:sp>
        <p:nvSpPr>
          <p:cNvPr id="475" name="Google Shape;475;p52"/>
          <p:cNvSpPr txBox="1">
            <a:spLocks noGrp="1"/>
          </p:cNvSpPr>
          <p:nvPr>
            <p:ph type="title" idx="5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476" name="Google Shape;476;p52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7" name="Google Shape;477;p52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8" name="Google Shape;478;p52"/>
          <p:cNvSpPr txBox="1"/>
          <p:nvPr/>
        </p:nvSpPr>
        <p:spPr>
          <a:xfrm>
            <a:off x="345275" y="3171300"/>
            <a:ext cx="3909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From </a:t>
            </a:r>
            <a:r>
              <a:rPr lang="en" sz="1200" b="1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first_8m/2017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 to </a:t>
            </a:r>
            <a:r>
              <a:rPr lang="en" sz="1200" b="1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first_8m/2018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, there is </a:t>
            </a:r>
            <a:r>
              <a:rPr lang="en" sz="1200" b="1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243%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 of growth rate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-&gt; Olist gained such a rapid growth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79" name="Google Shape;479;p52"/>
          <p:cNvPicPr preferRelativeResize="0"/>
          <p:nvPr/>
        </p:nvPicPr>
        <p:blipFill rotWithShape="1">
          <a:blip r:embed="rId3">
            <a:alphaModFix/>
          </a:blip>
          <a:srcRect l="1773" t="4429" r="1850" b="3666"/>
          <a:stretch/>
        </p:blipFill>
        <p:spPr>
          <a:xfrm>
            <a:off x="259125" y="1018625"/>
            <a:ext cx="3990350" cy="1778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52"/>
          <p:cNvSpPr txBox="1">
            <a:spLocks noGrp="1"/>
          </p:cNvSpPr>
          <p:nvPr>
            <p:ph type="title" idx="17"/>
          </p:nvPr>
        </p:nvSpPr>
        <p:spPr>
          <a:xfrm>
            <a:off x="692200" y="212425"/>
            <a:ext cx="312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Delivered</a:t>
            </a:r>
            <a:r>
              <a:rPr lang="en"/>
              <a:t> Orders</a:t>
            </a:r>
            <a:endParaRPr/>
          </a:p>
        </p:txBody>
      </p:sp>
      <p:pic>
        <p:nvPicPr>
          <p:cNvPr id="481" name="Google Shape;481;p52"/>
          <p:cNvPicPr preferRelativeResize="0"/>
          <p:nvPr/>
        </p:nvPicPr>
        <p:blipFill rotWithShape="1">
          <a:blip r:embed="rId4">
            <a:alphaModFix/>
          </a:blip>
          <a:srcRect l="708" t="2176" r="846" b="3207"/>
          <a:stretch/>
        </p:blipFill>
        <p:spPr>
          <a:xfrm>
            <a:off x="4405336" y="911026"/>
            <a:ext cx="4615987" cy="1778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2"/>
          <p:cNvSpPr txBox="1"/>
          <p:nvPr/>
        </p:nvSpPr>
        <p:spPr>
          <a:xfrm>
            <a:off x="4583925" y="2797125"/>
            <a:ext cx="42588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latin typeface="Roboto Light"/>
                <a:ea typeface="Roboto Light"/>
                <a:cs typeface="Roboto Light"/>
                <a:sym typeface="Roboto Light"/>
              </a:rPr>
              <a:t>Orders in first_8m/2018 keeped fluctuating between 6500 orders/month.</a:t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8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Conclusion: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latin typeface="Roboto Light"/>
                <a:ea typeface="Roboto Light"/>
                <a:cs typeface="Roboto Light"/>
                <a:sym typeface="Roboto Light"/>
              </a:rPr>
              <a:t>Olist grew very fast YoY and could get peak at special day like Black Friday.</a:t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100">
                <a:latin typeface="Roboto Light"/>
                <a:ea typeface="Roboto Light"/>
                <a:cs typeface="Roboto Light"/>
                <a:sym typeface="Roboto Light"/>
              </a:rPr>
              <a:t> → This requires Olist to care more about the delivery performance, the inventory management, especially for special days</a:t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3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Business Acumen</a:t>
            </a:r>
            <a:endParaRPr/>
          </a:p>
        </p:txBody>
      </p:sp>
      <p:sp>
        <p:nvSpPr>
          <p:cNvPr id="488" name="Google Shape;488;p53"/>
          <p:cNvSpPr txBox="1">
            <a:spLocks noGrp="1"/>
          </p:cNvSpPr>
          <p:nvPr>
            <p:ph type="title" idx="5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89" name="Google Shape;489;p53"/>
          <p:cNvSpPr txBox="1">
            <a:spLocks noGrp="1"/>
          </p:cNvSpPr>
          <p:nvPr>
            <p:ph type="title" idx="17"/>
          </p:nvPr>
        </p:nvSpPr>
        <p:spPr>
          <a:xfrm>
            <a:off x="692200" y="391725"/>
            <a:ext cx="114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GMV</a:t>
            </a:r>
            <a:endParaRPr/>
          </a:p>
        </p:txBody>
      </p:sp>
      <p:cxnSp>
        <p:nvCxnSpPr>
          <p:cNvPr id="490" name="Google Shape;490;p53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1" name="Google Shape;491;p53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2" name="Google Shape;492;p53"/>
          <p:cNvSpPr txBox="1"/>
          <p:nvPr/>
        </p:nvSpPr>
        <p:spPr>
          <a:xfrm>
            <a:off x="494975" y="3395550"/>
            <a:ext cx="7396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- Total GMV of 2017 was 5.96M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- Total GMV of 01/2018 - 08/2018 was 7.22M, although there was just 8 month, but the total GMV was double more than the whole year of 2017.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93" name="Google Shape;493;p53"/>
          <p:cNvPicPr preferRelativeResize="0"/>
          <p:nvPr/>
        </p:nvPicPr>
        <p:blipFill rotWithShape="1">
          <a:blip r:embed="rId3">
            <a:alphaModFix/>
          </a:blip>
          <a:srcRect l="2205" t="2335" r="1473" b="2706"/>
          <a:stretch/>
        </p:blipFill>
        <p:spPr>
          <a:xfrm>
            <a:off x="4218925" y="924575"/>
            <a:ext cx="3617501" cy="2253075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53"/>
          <p:cNvSpPr txBox="1"/>
          <p:nvPr/>
        </p:nvSpPr>
        <p:spPr>
          <a:xfrm>
            <a:off x="443175" y="1117988"/>
            <a:ext cx="34386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Gross Merchandise Value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(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GMV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) :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An important figure in e-commerce, it shows the value of merchandise sold (and delivered) less returns and not including shipping costs. The GMV is an indicator of the sale performance of the e-commerce site and is an indicator of the revenue of the site.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4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Business Acumen</a:t>
            </a:r>
            <a:endParaRPr/>
          </a:p>
        </p:txBody>
      </p:sp>
      <p:sp>
        <p:nvSpPr>
          <p:cNvPr id="500" name="Google Shape;500;p54"/>
          <p:cNvSpPr txBox="1">
            <a:spLocks noGrp="1"/>
          </p:cNvSpPr>
          <p:nvPr>
            <p:ph type="title" idx="5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01" name="Google Shape;501;p54"/>
          <p:cNvSpPr txBox="1">
            <a:spLocks noGrp="1"/>
          </p:cNvSpPr>
          <p:nvPr>
            <p:ph type="title" idx="17"/>
          </p:nvPr>
        </p:nvSpPr>
        <p:spPr>
          <a:xfrm>
            <a:off x="692125" y="158325"/>
            <a:ext cx="114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GMV</a:t>
            </a:r>
            <a:endParaRPr/>
          </a:p>
        </p:txBody>
      </p:sp>
      <p:cxnSp>
        <p:nvCxnSpPr>
          <p:cNvPr id="502" name="Google Shape;502;p54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3" name="Google Shape;503;p54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4" name="Google Shape;504;p54"/>
          <p:cNvSpPr txBox="1"/>
          <p:nvPr/>
        </p:nvSpPr>
        <p:spPr>
          <a:xfrm>
            <a:off x="235350" y="3395550"/>
            <a:ext cx="867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5" name="Google Shape;505;p54"/>
          <p:cNvPicPr preferRelativeResize="0"/>
          <p:nvPr/>
        </p:nvPicPr>
        <p:blipFill rotWithShape="1">
          <a:blip r:embed="rId3">
            <a:alphaModFix/>
          </a:blip>
          <a:srcRect l="912" t="1988" r="971" b="2418"/>
          <a:stretch/>
        </p:blipFill>
        <p:spPr>
          <a:xfrm>
            <a:off x="146725" y="919725"/>
            <a:ext cx="5215299" cy="1551724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4"/>
          <p:cNvSpPr txBox="1"/>
          <p:nvPr/>
        </p:nvSpPr>
        <p:spPr>
          <a:xfrm>
            <a:off x="0" y="2610450"/>
            <a:ext cx="49341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Roboto Light"/>
              <a:buChar char="-"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GMV over months had the trend of increasing. 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Roboto Light"/>
              <a:buChar char="-"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GMV reached peak at Nov2017, after that there was a drop down in Dec2017, but then after that it still fluctuated between 0.8M GMV. 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07" name="Google Shape;50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9850" y="618663"/>
            <a:ext cx="3389952" cy="227375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54"/>
          <p:cNvSpPr txBox="1"/>
          <p:nvPr/>
        </p:nvSpPr>
        <p:spPr>
          <a:xfrm>
            <a:off x="5287125" y="3207650"/>
            <a:ext cx="3856800" cy="13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Conclusion: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Font typeface="Roboto Light"/>
              <a:buChar char="-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GMV of Nov2017 has the peak.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Font typeface="Roboto Light"/>
              <a:buChar char="-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Monthly GMV of 2018 is double more than 2017 (2017: 485K, 2018: 896K)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17500" algn="l" rtl="0">
              <a:spcBef>
                <a:spcPts val="300"/>
              </a:spcBef>
              <a:spcAft>
                <a:spcPts val="300"/>
              </a:spcAft>
              <a:buSzPts val="1400"/>
              <a:buFont typeface="Roboto Light"/>
              <a:buChar char="-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GMV of Olist overall increased over time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5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Business Acumen</a:t>
            </a:r>
            <a:endParaRPr/>
          </a:p>
        </p:txBody>
      </p:sp>
      <p:sp>
        <p:nvSpPr>
          <p:cNvPr id="514" name="Google Shape;514;p55"/>
          <p:cNvSpPr txBox="1">
            <a:spLocks noGrp="1"/>
          </p:cNvSpPr>
          <p:nvPr>
            <p:ph type="title" idx="5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15" name="Google Shape;515;p55"/>
          <p:cNvSpPr txBox="1">
            <a:spLocks noGrp="1"/>
          </p:cNvSpPr>
          <p:nvPr>
            <p:ph type="title" idx="17"/>
          </p:nvPr>
        </p:nvSpPr>
        <p:spPr>
          <a:xfrm>
            <a:off x="685950" y="113475"/>
            <a:ext cx="440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Order Per Day </a:t>
            </a:r>
            <a:br>
              <a:rPr lang="en"/>
            </a:br>
            <a:r>
              <a:rPr lang="en"/>
              <a:t>&amp; Average Order Value</a:t>
            </a:r>
            <a:endParaRPr/>
          </a:p>
        </p:txBody>
      </p:sp>
      <p:cxnSp>
        <p:nvCxnSpPr>
          <p:cNvPr id="516" name="Google Shape;516;p55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7" name="Google Shape;517;p55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8" name="Google Shape;518;p55"/>
          <p:cNvSpPr txBox="1"/>
          <p:nvPr/>
        </p:nvSpPr>
        <p:spPr>
          <a:xfrm>
            <a:off x="362800" y="1401375"/>
            <a:ext cx="41793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Average Order Per Day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Char char="-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Average Order Per Day shows the average number of orders per day.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Char char="-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The 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Average Order Per Day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 provides understanding about customers behavior and spending patterns so that we can prepare and plan for inventories and delivery.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9" name="Google Shape;519;p55"/>
          <p:cNvSpPr txBox="1"/>
          <p:nvPr/>
        </p:nvSpPr>
        <p:spPr>
          <a:xfrm>
            <a:off x="4726850" y="1401375"/>
            <a:ext cx="41793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Average Order Value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(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AOV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Char char="-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AOV shows the average order value of customers. 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Char char="-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AOV = GMV / total number of orders during the selected date range. 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Char char="-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The AOV is not only related to the profit margin but also provides understanding about customers behavior and spending patterns.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6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Business Acumen</a:t>
            </a:r>
            <a:endParaRPr/>
          </a:p>
        </p:txBody>
      </p:sp>
      <p:sp>
        <p:nvSpPr>
          <p:cNvPr id="525" name="Google Shape;525;p56"/>
          <p:cNvSpPr txBox="1">
            <a:spLocks noGrp="1"/>
          </p:cNvSpPr>
          <p:nvPr>
            <p:ph type="title" idx="5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526" name="Google Shape;526;p56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7" name="Google Shape;527;p56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28" name="Google Shape;528;p56"/>
          <p:cNvPicPr preferRelativeResize="0"/>
          <p:nvPr/>
        </p:nvPicPr>
        <p:blipFill rotWithShape="1">
          <a:blip r:embed="rId3">
            <a:alphaModFix/>
          </a:blip>
          <a:srcRect l="913" t="2363" r="874" b="3492"/>
          <a:stretch/>
        </p:blipFill>
        <p:spPr>
          <a:xfrm>
            <a:off x="1282150" y="1193850"/>
            <a:ext cx="5979802" cy="1819249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56"/>
          <p:cNvSpPr txBox="1"/>
          <p:nvPr/>
        </p:nvSpPr>
        <p:spPr>
          <a:xfrm>
            <a:off x="1419900" y="3072175"/>
            <a:ext cx="61989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Conclusion: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11150" algn="l" rtl="0">
              <a:spcBef>
                <a:spcPts val="600"/>
              </a:spcBef>
              <a:spcAft>
                <a:spcPts val="0"/>
              </a:spcAft>
              <a:buSzPts val="1300"/>
              <a:buFont typeface="Roboto Light"/>
              <a:buChar char="-"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In a day, purchased orders could reach to </a:t>
            </a:r>
            <a:r>
              <a:rPr lang="en" sz="1300">
                <a:solidFill>
                  <a:srgbClr val="A64D79"/>
                </a:solidFill>
                <a:latin typeface="Roboto"/>
                <a:ea typeface="Roboto"/>
                <a:cs typeface="Roboto"/>
                <a:sym typeface="Roboto"/>
              </a:rPr>
              <a:t>1200 orders/day</a:t>
            </a: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 -&gt; special date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Roboto Light"/>
              <a:buChar char="-"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Mostly, there were about </a:t>
            </a:r>
            <a:r>
              <a:rPr lang="en" sz="13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100-200 orders purchased in a day</a:t>
            </a: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Roboto Light"/>
              <a:buChar char="-"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In a day, </a:t>
            </a:r>
            <a:r>
              <a:rPr lang="en" sz="1300">
                <a:solidFill>
                  <a:srgbClr val="45818E"/>
                </a:solidFill>
                <a:latin typeface="Roboto"/>
                <a:ea typeface="Roboto"/>
                <a:cs typeface="Roboto"/>
                <a:sym typeface="Roboto"/>
              </a:rPr>
              <a:t>Average Order Value</a:t>
            </a: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 could reach </a:t>
            </a:r>
            <a:r>
              <a:rPr lang="en" sz="1300">
                <a:solidFill>
                  <a:srgbClr val="45818E"/>
                </a:solidFill>
                <a:latin typeface="Roboto"/>
                <a:ea typeface="Roboto"/>
                <a:cs typeface="Roboto"/>
                <a:sym typeface="Roboto"/>
              </a:rPr>
              <a:t>$337/order/day</a:t>
            </a: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Roboto Light"/>
              <a:buChar char="-"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Mostly, there was about </a:t>
            </a:r>
            <a:r>
              <a:rPr lang="en" sz="13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$120-150 Average Order Value per order per day</a:t>
            </a: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0" name="Google Shape;530;p56"/>
          <p:cNvSpPr txBox="1">
            <a:spLocks noGrp="1"/>
          </p:cNvSpPr>
          <p:nvPr>
            <p:ph type="title" idx="17"/>
          </p:nvPr>
        </p:nvSpPr>
        <p:spPr>
          <a:xfrm>
            <a:off x="685950" y="113475"/>
            <a:ext cx="440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Order Per Day </a:t>
            </a:r>
            <a:br>
              <a:rPr lang="en"/>
            </a:br>
            <a:r>
              <a:rPr lang="en"/>
              <a:t>&amp; Average Order Value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9"/>
          <p:cNvSpPr txBox="1">
            <a:spLocks noGrp="1"/>
          </p:cNvSpPr>
          <p:nvPr>
            <p:ph type="title" idx="15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22" name="Google Shape;322;p39"/>
          <p:cNvSpPr txBox="1">
            <a:spLocks noGrp="1"/>
          </p:cNvSpPr>
          <p:nvPr>
            <p:ph type="title"/>
          </p:nvPr>
        </p:nvSpPr>
        <p:spPr>
          <a:xfrm>
            <a:off x="1697700" y="1738964"/>
            <a:ext cx="2963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Olist Business</a:t>
            </a:r>
            <a:endParaRPr/>
          </a:p>
        </p:txBody>
      </p:sp>
      <p:sp>
        <p:nvSpPr>
          <p:cNvPr id="323" name="Google Shape;323;p39">
            <a:hlinkClick r:id="" action="ppaction://noaction"/>
          </p:cNvPr>
          <p:cNvSpPr txBox="1">
            <a:spLocks noGrp="1"/>
          </p:cNvSpPr>
          <p:nvPr>
            <p:ph type="title" idx="2"/>
          </p:nvPr>
        </p:nvSpPr>
        <p:spPr>
          <a:xfrm>
            <a:off x="1121625" y="1673264"/>
            <a:ext cx="576000" cy="593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24" name="Google Shape;324;p39"/>
          <p:cNvSpPr txBox="1">
            <a:spLocks noGrp="1"/>
          </p:cNvSpPr>
          <p:nvPr>
            <p:ph type="subTitle" idx="1"/>
          </p:nvPr>
        </p:nvSpPr>
        <p:spPr>
          <a:xfrm>
            <a:off x="1697700" y="2264648"/>
            <a:ext cx="2712300" cy="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to know Olist business and how it operates.</a:t>
            </a:r>
            <a:endParaRPr/>
          </a:p>
        </p:txBody>
      </p:sp>
      <p:sp>
        <p:nvSpPr>
          <p:cNvPr id="325" name="Google Shape;325;p39"/>
          <p:cNvSpPr txBox="1">
            <a:spLocks noGrp="1"/>
          </p:cNvSpPr>
          <p:nvPr>
            <p:ph type="title" idx="3"/>
          </p:nvPr>
        </p:nvSpPr>
        <p:spPr>
          <a:xfrm>
            <a:off x="1697700" y="3185564"/>
            <a:ext cx="2963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Acumen</a:t>
            </a:r>
            <a:endParaRPr/>
          </a:p>
        </p:txBody>
      </p:sp>
      <p:sp>
        <p:nvSpPr>
          <p:cNvPr id="326" name="Google Shape;326;p39">
            <a:hlinkClick r:id="rId3" action="ppaction://hlinksldjump"/>
          </p:cNvPr>
          <p:cNvSpPr txBox="1">
            <a:spLocks noGrp="1"/>
          </p:cNvSpPr>
          <p:nvPr>
            <p:ph type="title" idx="4"/>
          </p:nvPr>
        </p:nvSpPr>
        <p:spPr>
          <a:xfrm>
            <a:off x="1121600" y="3119864"/>
            <a:ext cx="576000" cy="593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27" name="Google Shape;327;p39"/>
          <p:cNvSpPr txBox="1">
            <a:spLocks noGrp="1"/>
          </p:cNvSpPr>
          <p:nvPr>
            <p:ph type="subTitle" idx="5"/>
          </p:nvPr>
        </p:nvSpPr>
        <p:spPr>
          <a:xfrm>
            <a:off x="1697700" y="3711255"/>
            <a:ext cx="27123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Olist performance and deliver insights for improvement</a:t>
            </a:r>
            <a:endParaRPr/>
          </a:p>
        </p:txBody>
      </p:sp>
      <p:sp>
        <p:nvSpPr>
          <p:cNvPr id="328" name="Google Shape;328;p39"/>
          <p:cNvSpPr txBox="1">
            <a:spLocks noGrp="1"/>
          </p:cNvSpPr>
          <p:nvPr>
            <p:ph type="title" idx="6"/>
          </p:nvPr>
        </p:nvSpPr>
        <p:spPr>
          <a:xfrm>
            <a:off x="5662500" y="1738964"/>
            <a:ext cx="2963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</a:t>
            </a:r>
            <a:endParaRPr/>
          </a:p>
        </p:txBody>
      </p:sp>
      <p:sp>
        <p:nvSpPr>
          <p:cNvPr id="329" name="Google Shape;329;p39">
            <a:hlinkClick r:id="rId4" action="ppaction://hlinksldjump"/>
          </p:cNvPr>
          <p:cNvSpPr txBox="1">
            <a:spLocks noGrp="1"/>
          </p:cNvSpPr>
          <p:nvPr>
            <p:ph type="title" idx="7"/>
          </p:nvPr>
        </p:nvSpPr>
        <p:spPr>
          <a:xfrm>
            <a:off x="5086400" y="1673264"/>
            <a:ext cx="576000" cy="593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30" name="Google Shape;330;p39"/>
          <p:cNvSpPr txBox="1">
            <a:spLocks noGrp="1"/>
          </p:cNvSpPr>
          <p:nvPr>
            <p:ph type="subTitle" idx="8"/>
          </p:nvPr>
        </p:nvSpPr>
        <p:spPr>
          <a:xfrm>
            <a:off x="5662500" y="2264648"/>
            <a:ext cx="2712300" cy="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the dataset</a:t>
            </a:r>
            <a:endParaRPr/>
          </a:p>
        </p:txBody>
      </p:sp>
      <p:sp>
        <p:nvSpPr>
          <p:cNvPr id="331" name="Google Shape;331;p39"/>
          <p:cNvSpPr txBox="1">
            <a:spLocks noGrp="1"/>
          </p:cNvSpPr>
          <p:nvPr>
            <p:ph type="title" idx="9"/>
          </p:nvPr>
        </p:nvSpPr>
        <p:spPr>
          <a:xfrm>
            <a:off x="5662500" y="3185564"/>
            <a:ext cx="2963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332" name="Google Shape;332;p39">
            <a:hlinkClick r:id="rId5" action="ppaction://hlinksldjump"/>
          </p:cNvPr>
          <p:cNvSpPr txBox="1">
            <a:spLocks noGrp="1"/>
          </p:cNvSpPr>
          <p:nvPr>
            <p:ph type="title" idx="13"/>
          </p:nvPr>
        </p:nvSpPr>
        <p:spPr>
          <a:xfrm>
            <a:off x="5087456" y="3119864"/>
            <a:ext cx="576000" cy="593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334" name="Google Shape;334;p39"/>
          <p:cNvCxnSpPr/>
          <p:nvPr/>
        </p:nvCxnSpPr>
        <p:spPr>
          <a:xfrm>
            <a:off x="1026763" y="1766770"/>
            <a:ext cx="0" cy="4257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5" name="Google Shape;335;p39"/>
          <p:cNvCxnSpPr/>
          <p:nvPr/>
        </p:nvCxnSpPr>
        <p:spPr>
          <a:xfrm>
            <a:off x="1026763" y="3213370"/>
            <a:ext cx="0" cy="4257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6" name="Google Shape;336;p39"/>
          <p:cNvCxnSpPr/>
          <p:nvPr/>
        </p:nvCxnSpPr>
        <p:spPr>
          <a:xfrm>
            <a:off x="4991563" y="1766770"/>
            <a:ext cx="0" cy="4257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7" name="Google Shape;337;p39"/>
          <p:cNvCxnSpPr/>
          <p:nvPr/>
        </p:nvCxnSpPr>
        <p:spPr>
          <a:xfrm>
            <a:off x="4991563" y="3213370"/>
            <a:ext cx="0" cy="4257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8" name="Google Shape;338;p39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9" name="Google Shape;339;p39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7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Business Acumen</a:t>
            </a:r>
            <a:endParaRPr/>
          </a:p>
        </p:txBody>
      </p:sp>
      <p:sp>
        <p:nvSpPr>
          <p:cNvPr id="536" name="Google Shape;536;p57"/>
          <p:cNvSpPr txBox="1">
            <a:spLocks noGrp="1"/>
          </p:cNvSpPr>
          <p:nvPr>
            <p:ph type="title" idx="5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537" name="Google Shape;537;p57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8" name="Google Shape;538;p57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9" name="Google Shape;539;p57"/>
          <p:cNvSpPr txBox="1">
            <a:spLocks noGrp="1"/>
          </p:cNvSpPr>
          <p:nvPr>
            <p:ph type="title" idx="17"/>
          </p:nvPr>
        </p:nvSpPr>
        <p:spPr>
          <a:xfrm>
            <a:off x="685950" y="113475"/>
            <a:ext cx="636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Orders Pattern -  Weekday Type</a:t>
            </a:r>
            <a:endParaRPr/>
          </a:p>
        </p:txBody>
      </p:sp>
      <p:sp>
        <p:nvSpPr>
          <p:cNvPr id="540" name="Google Shape;540;p57"/>
          <p:cNvSpPr txBox="1"/>
          <p:nvPr/>
        </p:nvSpPr>
        <p:spPr>
          <a:xfrm>
            <a:off x="6094850" y="1386800"/>
            <a:ext cx="2549100" cy="21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Conclusion: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Roboto Light"/>
              <a:buChar char="-"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Customers tend to place orders in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Weekday</a:t>
            </a: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 than Weekend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Roboto Light"/>
              <a:buChar char="-"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There is not a big difference of Daily AOV between Weekday and Weekend 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  <a:p>
            <a:pPr marL="17145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-&gt; Hypothesis: Purchase at weekend has higher AOV?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41" name="Google Shape;54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675" y="1122912"/>
            <a:ext cx="5439926" cy="316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8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Business Acumen</a:t>
            </a:r>
            <a:endParaRPr/>
          </a:p>
        </p:txBody>
      </p:sp>
      <p:sp>
        <p:nvSpPr>
          <p:cNvPr id="547" name="Google Shape;547;p58"/>
          <p:cNvSpPr txBox="1">
            <a:spLocks noGrp="1"/>
          </p:cNvSpPr>
          <p:nvPr>
            <p:ph type="title" idx="5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548" name="Google Shape;548;p58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9" name="Google Shape;549;p58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0" name="Google Shape;550;p58"/>
          <p:cNvSpPr txBox="1">
            <a:spLocks noGrp="1"/>
          </p:cNvSpPr>
          <p:nvPr>
            <p:ph type="title" idx="17"/>
          </p:nvPr>
        </p:nvSpPr>
        <p:spPr>
          <a:xfrm>
            <a:off x="673213" y="17100"/>
            <a:ext cx="779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Orders Pattern -  Weekday &amp; Hour in a day</a:t>
            </a:r>
            <a:endParaRPr/>
          </a:p>
        </p:txBody>
      </p:sp>
      <p:pic>
        <p:nvPicPr>
          <p:cNvPr id="551" name="Google Shape;551;p58"/>
          <p:cNvPicPr preferRelativeResize="0"/>
          <p:nvPr/>
        </p:nvPicPr>
        <p:blipFill rotWithShape="1">
          <a:blip r:embed="rId3">
            <a:alphaModFix/>
          </a:blip>
          <a:srcRect l="942" t="1314" r="932" b="1324"/>
          <a:stretch/>
        </p:blipFill>
        <p:spPr>
          <a:xfrm>
            <a:off x="685961" y="811764"/>
            <a:ext cx="7417836" cy="2149137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58"/>
          <p:cNvSpPr txBox="1"/>
          <p:nvPr/>
        </p:nvSpPr>
        <p:spPr>
          <a:xfrm>
            <a:off x="232775" y="3093825"/>
            <a:ext cx="48390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 Light"/>
                <a:ea typeface="Roboto Light"/>
                <a:cs typeface="Roboto Light"/>
                <a:sym typeface="Roboto Light"/>
              </a:rPr>
              <a:t>- </a:t>
            </a:r>
            <a:r>
              <a:rPr lang="en" sz="1000" b="1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Afternoon</a:t>
            </a:r>
            <a:r>
              <a:rPr lang="en" sz="1000">
                <a:latin typeface="Roboto Light"/>
                <a:ea typeface="Roboto Light"/>
                <a:cs typeface="Roboto Light"/>
                <a:sym typeface="Roboto Light"/>
              </a:rPr>
              <a:t> of every weekday has the most Daily Orders (12h-17h), especially Monday to Wednesday (&gt;60 Daily Orders)</a:t>
            </a:r>
            <a:endParaRPr sz="1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 Light"/>
                <a:ea typeface="Roboto Light"/>
                <a:cs typeface="Roboto Light"/>
                <a:sym typeface="Roboto Light"/>
              </a:rPr>
              <a:t>- </a:t>
            </a:r>
            <a:r>
              <a:rPr lang="en" sz="1000" b="1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Morning</a:t>
            </a:r>
            <a:r>
              <a:rPr lang="en" sz="1000">
                <a:latin typeface="Roboto Light"/>
                <a:ea typeface="Roboto Light"/>
                <a:cs typeface="Roboto Light"/>
                <a:sym typeface="Roboto Light"/>
              </a:rPr>
              <a:t> of Monday to Friday also has the second most Daily Orders (0h-12h).</a:t>
            </a:r>
            <a:endParaRPr sz="1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 Light"/>
                <a:ea typeface="Roboto Light"/>
                <a:cs typeface="Roboto Light"/>
                <a:sym typeface="Roboto Light"/>
              </a:rPr>
              <a:t>- </a:t>
            </a:r>
            <a:r>
              <a:rPr lang="en" sz="1000" b="1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Afternoon</a:t>
            </a:r>
            <a:r>
              <a:rPr lang="en" sz="1000">
                <a:latin typeface="Roboto Light"/>
                <a:ea typeface="Roboto Light"/>
                <a:cs typeface="Roboto Light"/>
                <a:sym typeface="Roboto Light"/>
              </a:rPr>
              <a:t> of Friday and </a:t>
            </a:r>
            <a:r>
              <a:rPr lang="en" sz="1000" b="1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Evening</a:t>
            </a:r>
            <a:r>
              <a:rPr lang="en" sz="1000">
                <a:latin typeface="Roboto Light"/>
                <a:ea typeface="Roboto Light"/>
                <a:cs typeface="Roboto Light"/>
                <a:sym typeface="Roboto Light"/>
              </a:rPr>
              <a:t> of Thursday has the highest Daily AOV, which means customers often buy high price products at this period of time</a:t>
            </a:r>
            <a:endParaRPr sz="1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 Light"/>
                <a:ea typeface="Roboto Light"/>
                <a:cs typeface="Roboto Light"/>
                <a:sym typeface="Roboto Light"/>
              </a:rPr>
              <a:t>- </a:t>
            </a:r>
            <a:r>
              <a:rPr lang="en" sz="1000" b="1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Afternoon</a:t>
            </a:r>
            <a:r>
              <a:rPr lang="en" sz="1000">
                <a:latin typeface="Roboto Light"/>
                <a:ea typeface="Roboto Light"/>
                <a:cs typeface="Roboto Light"/>
                <a:sym typeface="Roboto Light"/>
              </a:rPr>
              <a:t> of every weekday has the most Daily AOV, especially </a:t>
            </a:r>
            <a:r>
              <a:rPr lang="en" sz="1000" b="1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Afternoon</a:t>
            </a:r>
            <a:r>
              <a:rPr lang="en" sz="1000">
                <a:latin typeface="Roboto Light"/>
                <a:ea typeface="Roboto Light"/>
                <a:cs typeface="Roboto Light"/>
                <a:sym typeface="Roboto Light"/>
              </a:rPr>
              <a:t> of Friday.</a:t>
            </a:r>
            <a:endParaRPr sz="1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53" name="Google Shape;553;p58"/>
          <p:cNvSpPr txBox="1"/>
          <p:nvPr/>
        </p:nvSpPr>
        <p:spPr>
          <a:xfrm>
            <a:off x="5071775" y="3069950"/>
            <a:ext cx="38343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Recommendations:</a:t>
            </a:r>
            <a:endParaRPr sz="11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Light"/>
              <a:buChar char="-"/>
            </a:pPr>
            <a:r>
              <a:rPr lang="en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Olist can upsell or release new products to increase volume on the </a:t>
            </a:r>
            <a:r>
              <a:rPr lang="en" sz="1100" b="1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Afternoon</a:t>
            </a:r>
            <a:r>
              <a:rPr lang="en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(12h-17h) from </a:t>
            </a:r>
            <a:r>
              <a:rPr lang="en" sz="1100" b="1">
                <a:solidFill>
                  <a:srgbClr val="A64D79"/>
                </a:solidFill>
                <a:latin typeface="Roboto"/>
                <a:ea typeface="Roboto"/>
                <a:cs typeface="Roboto"/>
                <a:sym typeface="Roboto"/>
              </a:rPr>
              <a:t>Monday-Friday</a:t>
            </a:r>
            <a:r>
              <a:rPr lang="en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11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Light"/>
              <a:buChar char="-"/>
            </a:pPr>
            <a:r>
              <a:rPr lang="en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Olist can display high priced products to make customers spend more on </a:t>
            </a:r>
            <a:r>
              <a:rPr lang="en" sz="1100" b="1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Afternoon</a:t>
            </a:r>
            <a:r>
              <a:rPr lang="en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Friday</a:t>
            </a:r>
            <a:r>
              <a:rPr lang="en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and </a:t>
            </a:r>
            <a:r>
              <a:rPr lang="en" sz="1100" b="1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Evening</a:t>
            </a:r>
            <a:r>
              <a:rPr lang="en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Thursday</a:t>
            </a:r>
            <a:r>
              <a:rPr lang="en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, for example, holding a Premium Brand Day, Golden Hour...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9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Business Acumen</a:t>
            </a:r>
            <a:endParaRPr/>
          </a:p>
        </p:txBody>
      </p:sp>
      <p:sp>
        <p:nvSpPr>
          <p:cNvPr id="559" name="Google Shape;559;p59"/>
          <p:cNvSpPr txBox="1">
            <a:spLocks noGrp="1"/>
          </p:cNvSpPr>
          <p:nvPr>
            <p:ph type="title" idx="5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560" name="Google Shape;560;p59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1" name="Google Shape;561;p59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2" name="Google Shape;562;p59"/>
          <p:cNvSpPr txBox="1">
            <a:spLocks noGrp="1"/>
          </p:cNvSpPr>
          <p:nvPr>
            <p:ph type="title" idx="17"/>
          </p:nvPr>
        </p:nvSpPr>
        <p:spPr>
          <a:xfrm>
            <a:off x="685950" y="113475"/>
            <a:ext cx="779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Orders Pattern -  Weekday &amp; Hour in a day</a:t>
            </a:r>
            <a:endParaRPr/>
          </a:p>
        </p:txBody>
      </p:sp>
      <p:pic>
        <p:nvPicPr>
          <p:cNvPr id="563" name="Google Shape;563;p59"/>
          <p:cNvPicPr preferRelativeResize="0"/>
          <p:nvPr/>
        </p:nvPicPr>
        <p:blipFill rotWithShape="1">
          <a:blip r:embed="rId3">
            <a:alphaModFix/>
          </a:blip>
          <a:srcRect l="2156" t="1410" r="1578" b="2657"/>
          <a:stretch/>
        </p:blipFill>
        <p:spPr>
          <a:xfrm>
            <a:off x="232775" y="879700"/>
            <a:ext cx="3591201" cy="2791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59"/>
          <p:cNvSpPr txBox="1"/>
          <p:nvPr/>
        </p:nvSpPr>
        <p:spPr>
          <a:xfrm>
            <a:off x="4290750" y="1000875"/>
            <a:ext cx="4868700" cy="3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 Light"/>
                <a:ea typeface="Roboto Light"/>
                <a:cs typeface="Roboto Light"/>
                <a:sym typeface="Roboto Light"/>
              </a:rPr>
              <a:t>The most often blocktime that customers often place orders:</a:t>
            </a:r>
            <a:endParaRPr sz="1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 Light"/>
                <a:ea typeface="Roboto Light"/>
                <a:cs typeface="Roboto Light"/>
                <a:sym typeface="Roboto Light"/>
              </a:rPr>
              <a:t>- On </a:t>
            </a:r>
            <a:r>
              <a:rPr lang="en" sz="1000" b="1">
                <a:latin typeface="Roboto"/>
                <a:ea typeface="Roboto"/>
                <a:cs typeface="Roboto"/>
                <a:sym typeface="Roboto"/>
              </a:rPr>
              <a:t>Monday</a:t>
            </a:r>
            <a:r>
              <a:rPr lang="en" sz="1000">
                <a:latin typeface="Roboto Light"/>
                <a:ea typeface="Roboto Light"/>
                <a:cs typeface="Roboto Light"/>
                <a:sym typeface="Roboto Light"/>
              </a:rPr>
              <a:t>, hour at </a:t>
            </a:r>
            <a:r>
              <a:rPr lang="en" sz="1000" b="1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10, 16, 21</a:t>
            </a:r>
            <a:r>
              <a:rPr lang="en" sz="1000">
                <a:latin typeface="Roboto Light"/>
                <a:ea typeface="Roboto Light"/>
                <a:cs typeface="Roboto Light"/>
                <a:sym typeface="Roboto Light"/>
              </a:rPr>
              <a:t> has the highest orders, most often period of time is 10-17h, 19-22h.</a:t>
            </a:r>
            <a:endParaRPr sz="1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 Light"/>
                <a:ea typeface="Roboto Light"/>
                <a:cs typeface="Roboto Light"/>
                <a:sym typeface="Roboto Light"/>
              </a:rPr>
              <a:t>- On </a:t>
            </a:r>
            <a:r>
              <a:rPr lang="en" sz="1000" b="1">
                <a:latin typeface="Roboto"/>
                <a:ea typeface="Roboto"/>
                <a:cs typeface="Roboto"/>
                <a:sym typeface="Roboto"/>
              </a:rPr>
              <a:t>Tuesday</a:t>
            </a:r>
            <a:r>
              <a:rPr lang="en" sz="1000">
                <a:latin typeface="Roboto Light"/>
                <a:ea typeface="Roboto Light"/>
                <a:cs typeface="Roboto Light"/>
                <a:sym typeface="Roboto Light"/>
              </a:rPr>
              <a:t>, hour at 13 has the highest orders, most often period of time is 10-18h, 20-22h.</a:t>
            </a:r>
            <a:endParaRPr sz="1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 Light"/>
                <a:ea typeface="Roboto Light"/>
                <a:cs typeface="Roboto Light"/>
                <a:sym typeface="Roboto Light"/>
              </a:rPr>
              <a:t>- On </a:t>
            </a:r>
            <a:r>
              <a:rPr lang="en" sz="1000" b="1">
                <a:latin typeface="Roboto"/>
                <a:ea typeface="Roboto"/>
                <a:cs typeface="Roboto"/>
                <a:sym typeface="Roboto"/>
              </a:rPr>
              <a:t>Wednesday</a:t>
            </a:r>
            <a:r>
              <a:rPr lang="en" sz="1000">
                <a:latin typeface="Roboto Light"/>
                <a:ea typeface="Roboto Light"/>
                <a:cs typeface="Roboto Light"/>
                <a:sym typeface="Roboto Light"/>
              </a:rPr>
              <a:t>, hour at </a:t>
            </a:r>
            <a:r>
              <a:rPr lang="en" sz="1000" b="1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10, 13, 16</a:t>
            </a:r>
            <a:r>
              <a:rPr lang="en" sz="1000">
                <a:latin typeface="Roboto Light"/>
                <a:ea typeface="Roboto Light"/>
                <a:cs typeface="Roboto Light"/>
                <a:sym typeface="Roboto Light"/>
              </a:rPr>
              <a:t> has the highest orders, most often period is 11-17h.</a:t>
            </a:r>
            <a:endParaRPr sz="1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 Light"/>
                <a:ea typeface="Roboto Light"/>
                <a:cs typeface="Roboto Light"/>
                <a:sym typeface="Roboto Light"/>
              </a:rPr>
              <a:t>- On </a:t>
            </a:r>
            <a:r>
              <a:rPr lang="en" sz="1000" b="1">
                <a:latin typeface="Roboto"/>
                <a:ea typeface="Roboto"/>
                <a:cs typeface="Roboto"/>
                <a:sym typeface="Roboto"/>
              </a:rPr>
              <a:t>Thursday</a:t>
            </a:r>
            <a:r>
              <a:rPr lang="en" sz="1000">
                <a:latin typeface="Roboto Light"/>
                <a:ea typeface="Roboto Light"/>
                <a:cs typeface="Roboto Light"/>
                <a:sym typeface="Roboto Light"/>
              </a:rPr>
              <a:t>, hour at </a:t>
            </a:r>
            <a:r>
              <a:rPr lang="en" sz="1000" b="1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10, 13, 17</a:t>
            </a:r>
            <a:r>
              <a:rPr lang="en" sz="1000">
                <a:latin typeface="Roboto Light"/>
                <a:ea typeface="Roboto Light"/>
                <a:cs typeface="Roboto Light"/>
                <a:sym typeface="Roboto Light"/>
              </a:rPr>
              <a:t> has the highest orders, most often period is 10-11h, 13h-14h, 16h-17h.</a:t>
            </a:r>
            <a:endParaRPr sz="1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 Light"/>
                <a:ea typeface="Roboto Light"/>
                <a:cs typeface="Roboto Light"/>
                <a:sym typeface="Roboto Light"/>
              </a:rPr>
              <a:t>- On </a:t>
            </a:r>
            <a:r>
              <a:rPr lang="en" sz="1000" b="1">
                <a:latin typeface="Roboto"/>
                <a:ea typeface="Roboto"/>
                <a:cs typeface="Roboto"/>
                <a:sym typeface="Roboto"/>
              </a:rPr>
              <a:t>Friday</a:t>
            </a:r>
            <a:r>
              <a:rPr lang="en" sz="1000">
                <a:latin typeface="Roboto Light"/>
                <a:ea typeface="Roboto Light"/>
                <a:cs typeface="Roboto Light"/>
                <a:sym typeface="Roboto Light"/>
              </a:rPr>
              <a:t>, hour at </a:t>
            </a:r>
            <a:r>
              <a:rPr lang="en" sz="1000" b="1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11, 14 </a:t>
            </a:r>
            <a:r>
              <a:rPr lang="en" sz="1000">
                <a:latin typeface="Roboto Light"/>
                <a:ea typeface="Roboto Light"/>
                <a:cs typeface="Roboto Light"/>
                <a:sym typeface="Roboto Light"/>
              </a:rPr>
              <a:t>has the highest orders, most often period is 10-18h.</a:t>
            </a:r>
            <a:endParaRPr sz="1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 Light"/>
                <a:ea typeface="Roboto Light"/>
                <a:cs typeface="Roboto Light"/>
                <a:sym typeface="Roboto Light"/>
              </a:rPr>
              <a:t>- On </a:t>
            </a:r>
            <a:r>
              <a:rPr lang="en" sz="1000" b="1">
                <a:latin typeface="Roboto"/>
                <a:ea typeface="Roboto"/>
                <a:cs typeface="Roboto"/>
                <a:sym typeface="Roboto"/>
              </a:rPr>
              <a:t>Saturday</a:t>
            </a:r>
            <a:r>
              <a:rPr lang="en" sz="1000">
                <a:latin typeface="Roboto Light"/>
                <a:ea typeface="Roboto Light"/>
                <a:cs typeface="Roboto Light"/>
                <a:sym typeface="Roboto Light"/>
              </a:rPr>
              <a:t>, hour at </a:t>
            </a:r>
            <a:r>
              <a:rPr lang="en" sz="1000" b="1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11, 12, 15, 19, 20</a:t>
            </a:r>
            <a:r>
              <a:rPr lang="en" sz="1000">
                <a:latin typeface="Roboto Light"/>
                <a:ea typeface="Roboto Light"/>
                <a:cs typeface="Roboto Light"/>
                <a:sym typeface="Roboto Light"/>
              </a:rPr>
              <a:t> has the highest orders, most often period is 10-21h.</a:t>
            </a:r>
            <a:endParaRPr sz="1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 Light"/>
                <a:ea typeface="Roboto Light"/>
                <a:cs typeface="Roboto Light"/>
                <a:sym typeface="Roboto Light"/>
              </a:rPr>
              <a:t>- On </a:t>
            </a:r>
            <a:r>
              <a:rPr lang="en" sz="1000" b="1">
                <a:latin typeface="Roboto"/>
                <a:ea typeface="Roboto"/>
                <a:cs typeface="Roboto"/>
                <a:sym typeface="Roboto"/>
              </a:rPr>
              <a:t>Sunday</a:t>
            </a:r>
            <a:r>
              <a:rPr lang="en" sz="1000">
                <a:latin typeface="Roboto Light"/>
                <a:ea typeface="Roboto Light"/>
                <a:cs typeface="Roboto Light"/>
                <a:sym typeface="Roboto Light"/>
              </a:rPr>
              <a:t>, hour at </a:t>
            </a:r>
            <a:r>
              <a:rPr lang="en" sz="1000" b="1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19, 20</a:t>
            </a:r>
            <a:r>
              <a:rPr lang="en" sz="1000">
                <a:latin typeface="Roboto Light"/>
                <a:ea typeface="Roboto Light"/>
                <a:cs typeface="Roboto Light"/>
                <a:sym typeface="Roboto Light"/>
              </a:rPr>
              <a:t> has the highest orders, most often period is 11-22h.</a:t>
            </a:r>
            <a:endParaRPr sz="1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Recommendations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: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Char char="-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These period of hour can be helpful when promoting products for customers by displaying banners, notifications, flash sales, call to action...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0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Business Acumen</a:t>
            </a:r>
            <a:endParaRPr/>
          </a:p>
        </p:txBody>
      </p:sp>
      <p:sp>
        <p:nvSpPr>
          <p:cNvPr id="570" name="Google Shape;570;p60"/>
          <p:cNvSpPr txBox="1">
            <a:spLocks noGrp="1"/>
          </p:cNvSpPr>
          <p:nvPr>
            <p:ph type="title" idx="5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571" name="Google Shape;571;p60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2" name="Google Shape;572;p60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3" name="Google Shape;573;p60"/>
          <p:cNvSpPr txBox="1">
            <a:spLocks noGrp="1"/>
          </p:cNvSpPr>
          <p:nvPr>
            <p:ph type="title" idx="17"/>
          </p:nvPr>
        </p:nvSpPr>
        <p:spPr>
          <a:xfrm>
            <a:off x="685950" y="113475"/>
            <a:ext cx="779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Delivery Performance</a:t>
            </a:r>
            <a:endParaRPr/>
          </a:p>
        </p:txBody>
      </p:sp>
      <p:sp>
        <p:nvSpPr>
          <p:cNvPr id="574" name="Google Shape;574;p60"/>
          <p:cNvSpPr txBox="1"/>
          <p:nvPr/>
        </p:nvSpPr>
        <p:spPr>
          <a:xfrm>
            <a:off x="685950" y="987425"/>
            <a:ext cx="59652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latin typeface="Roboto"/>
                <a:ea typeface="Roboto"/>
                <a:cs typeface="Roboto"/>
                <a:sym typeface="Roboto"/>
              </a:rPr>
              <a:t>Delivery Lead Time: </a:t>
            </a: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From Purchase Date to Deliveried Customer Date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- Show how long does it take for our service to delivery products to customers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- Customers expect this to be very short and can track the delivery progress visibly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latin typeface="Roboto"/>
                <a:ea typeface="Roboto"/>
                <a:cs typeface="Roboto"/>
                <a:sym typeface="Roboto"/>
              </a:rPr>
              <a:t>Inbound Delivery Days:</a:t>
            </a: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 From Purchase Date to Delivered to Carrier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- Show how long does it take for Sellers to send their products to our Carriers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- Track this metric for improving Seller delivery time further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latin typeface="Roboto"/>
                <a:ea typeface="Roboto"/>
                <a:cs typeface="Roboto"/>
                <a:sym typeface="Roboto"/>
              </a:rPr>
              <a:t>Outbount Delivery Days: </a:t>
            </a: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From Delivered to Carrier to Delivered to Customer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- Show how long does it take for Carrier to delivery to customers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- Track this metric for choosing best Carrier and also improving Carrier delivery time further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1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Business Acumen</a:t>
            </a:r>
            <a:endParaRPr/>
          </a:p>
        </p:txBody>
      </p:sp>
      <p:sp>
        <p:nvSpPr>
          <p:cNvPr id="580" name="Google Shape;580;p61"/>
          <p:cNvSpPr txBox="1">
            <a:spLocks noGrp="1"/>
          </p:cNvSpPr>
          <p:nvPr>
            <p:ph type="title" idx="5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581" name="Google Shape;581;p61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2" name="Google Shape;582;p61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3" name="Google Shape;583;p61"/>
          <p:cNvSpPr txBox="1">
            <a:spLocks noGrp="1"/>
          </p:cNvSpPr>
          <p:nvPr>
            <p:ph type="title" idx="17"/>
          </p:nvPr>
        </p:nvSpPr>
        <p:spPr>
          <a:xfrm>
            <a:off x="685950" y="113475"/>
            <a:ext cx="779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Delivery Performance</a:t>
            </a:r>
            <a:endParaRPr/>
          </a:p>
        </p:txBody>
      </p:sp>
      <p:pic>
        <p:nvPicPr>
          <p:cNvPr id="584" name="Google Shape;584;p61"/>
          <p:cNvPicPr preferRelativeResize="0"/>
          <p:nvPr/>
        </p:nvPicPr>
        <p:blipFill rotWithShape="1">
          <a:blip r:embed="rId3">
            <a:alphaModFix/>
          </a:blip>
          <a:srcRect l="1276" t="2486" r="1295" b="1893"/>
          <a:stretch/>
        </p:blipFill>
        <p:spPr>
          <a:xfrm>
            <a:off x="386000" y="1156238"/>
            <a:ext cx="4326651" cy="2423625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61"/>
          <p:cNvSpPr txBox="1"/>
          <p:nvPr/>
        </p:nvSpPr>
        <p:spPr>
          <a:xfrm>
            <a:off x="5089650" y="1692275"/>
            <a:ext cx="39075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- Delivery Lead Time can reach </a:t>
            </a:r>
            <a:r>
              <a:rPr lang="en" sz="1300" b="1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209 days</a:t>
            </a: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, which is too long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- Most orders were delivered to customers within </a:t>
            </a:r>
            <a:r>
              <a:rPr lang="en" sz="1300" b="1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10 days</a:t>
            </a: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 after purchased (6-15 days)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86" name="Google Shape;586;p61"/>
          <p:cNvSpPr txBox="1"/>
          <p:nvPr/>
        </p:nvSpPr>
        <p:spPr>
          <a:xfrm>
            <a:off x="430875" y="82582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Delivery Lead Time: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2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Business Acumen</a:t>
            </a:r>
            <a:endParaRPr/>
          </a:p>
        </p:txBody>
      </p:sp>
      <p:sp>
        <p:nvSpPr>
          <p:cNvPr id="592" name="Google Shape;592;p62"/>
          <p:cNvSpPr txBox="1">
            <a:spLocks noGrp="1"/>
          </p:cNvSpPr>
          <p:nvPr>
            <p:ph type="title" idx="5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593" name="Google Shape;593;p62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4" name="Google Shape;594;p62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5" name="Google Shape;595;p62"/>
          <p:cNvSpPr txBox="1">
            <a:spLocks noGrp="1"/>
          </p:cNvSpPr>
          <p:nvPr>
            <p:ph type="title" idx="17"/>
          </p:nvPr>
        </p:nvSpPr>
        <p:spPr>
          <a:xfrm>
            <a:off x="685950" y="113475"/>
            <a:ext cx="779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Delivery Performance</a:t>
            </a:r>
            <a:endParaRPr/>
          </a:p>
        </p:txBody>
      </p:sp>
      <p:sp>
        <p:nvSpPr>
          <p:cNvPr id="596" name="Google Shape;596;p62"/>
          <p:cNvSpPr txBox="1"/>
          <p:nvPr/>
        </p:nvSpPr>
        <p:spPr>
          <a:xfrm>
            <a:off x="5089650" y="1692275"/>
            <a:ext cx="3907500" cy="17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- Delivery Inbound Day (Sent to Carrier after purchased)  can reach </a:t>
            </a:r>
            <a:r>
              <a:rPr lang="en" sz="1300" b="1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125 days</a:t>
            </a:r>
            <a:endParaRPr sz="1300" b="1">
              <a:solidFill>
                <a:srgbClr val="99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- There are also cases that Delivered to Carrier even before the Purchase Date -&gt; need more sense of business model to analyze this further!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- Most orders were delivered to Carrier after purchased within </a:t>
            </a:r>
            <a:r>
              <a:rPr lang="en" sz="1300" b="1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1-4 days</a:t>
            </a: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 (</a:t>
            </a:r>
            <a:r>
              <a:rPr lang="en" sz="1300" b="1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2 days on average</a:t>
            </a: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97" name="Google Shape;59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650" y="1109426"/>
            <a:ext cx="4416601" cy="2494925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62"/>
          <p:cNvSpPr txBox="1"/>
          <p:nvPr/>
        </p:nvSpPr>
        <p:spPr>
          <a:xfrm>
            <a:off x="439650" y="80787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Inbound Delivery Days:</a:t>
            </a:r>
            <a:r>
              <a:rPr lang="en" sz="13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3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Business Acumen</a:t>
            </a:r>
            <a:endParaRPr/>
          </a:p>
        </p:txBody>
      </p:sp>
      <p:sp>
        <p:nvSpPr>
          <p:cNvPr id="604" name="Google Shape;604;p63"/>
          <p:cNvSpPr txBox="1">
            <a:spLocks noGrp="1"/>
          </p:cNvSpPr>
          <p:nvPr>
            <p:ph type="title" idx="5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605" name="Google Shape;605;p63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6" name="Google Shape;606;p63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7" name="Google Shape;607;p63"/>
          <p:cNvSpPr txBox="1">
            <a:spLocks noGrp="1"/>
          </p:cNvSpPr>
          <p:nvPr>
            <p:ph type="title" idx="17"/>
          </p:nvPr>
        </p:nvSpPr>
        <p:spPr>
          <a:xfrm>
            <a:off x="685950" y="113475"/>
            <a:ext cx="779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Delivery Performance</a:t>
            </a:r>
            <a:endParaRPr/>
          </a:p>
        </p:txBody>
      </p:sp>
      <p:sp>
        <p:nvSpPr>
          <p:cNvPr id="608" name="Google Shape;608;p63"/>
          <p:cNvSpPr txBox="1"/>
          <p:nvPr/>
        </p:nvSpPr>
        <p:spPr>
          <a:xfrm>
            <a:off x="5089650" y="1692275"/>
            <a:ext cx="39075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- Delivery Outbound Day (Sent to Customers after sending for Carrier) can reach </a:t>
            </a:r>
            <a:r>
              <a:rPr lang="en" sz="1300" b="1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205 days</a:t>
            </a:r>
            <a:endParaRPr sz="1300" b="1">
              <a:solidFill>
                <a:srgbClr val="99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- There are also cases that Delivered to Customers even before the Delivered to Carrier Date -&gt; need more sense of business model to analyze this further!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- Most orders were delivered to Customer after sending for Carrier within </a:t>
            </a:r>
            <a:r>
              <a:rPr lang="en" sz="1300" b="1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4-12 days</a:t>
            </a: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 (</a:t>
            </a:r>
            <a:r>
              <a:rPr lang="en" sz="1300" b="1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7 days on average</a:t>
            </a: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09" name="Google Shape;609;p63"/>
          <p:cNvSpPr txBox="1"/>
          <p:nvPr/>
        </p:nvSpPr>
        <p:spPr>
          <a:xfrm>
            <a:off x="439650" y="80787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Outbound Delivery Days:</a:t>
            </a:r>
            <a:r>
              <a:rPr lang="en" sz="13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/>
          </a:p>
        </p:txBody>
      </p:sp>
      <p:pic>
        <p:nvPicPr>
          <p:cNvPr id="610" name="Google Shape;61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650" y="1575176"/>
            <a:ext cx="4264001" cy="239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4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Business Acumen</a:t>
            </a:r>
            <a:endParaRPr/>
          </a:p>
        </p:txBody>
      </p:sp>
      <p:sp>
        <p:nvSpPr>
          <p:cNvPr id="616" name="Google Shape;616;p64"/>
          <p:cNvSpPr txBox="1">
            <a:spLocks noGrp="1"/>
          </p:cNvSpPr>
          <p:nvPr>
            <p:ph type="title" idx="5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617" name="Google Shape;617;p64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8" name="Google Shape;618;p64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9" name="Google Shape;619;p64"/>
          <p:cNvSpPr txBox="1">
            <a:spLocks noGrp="1"/>
          </p:cNvSpPr>
          <p:nvPr>
            <p:ph type="title" idx="17"/>
          </p:nvPr>
        </p:nvSpPr>
        <p:spPr>
          <a:xfrm>
            <a:off x="685950" y="113475"/>
            <a:ext cx="779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Time Performance</a:t>
            </a:r>
            <a:endParaRPr/>
          </a:p>
        </p:txBody>
      </p:sp>
      <p:pic>
        <p:nvPicPr>
          <p:cNvPr id="620" name="Google Shape;6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8575"/>
            <a:ext cx="6041349" cy="1998875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64"/>
          <p:cNvSpPr txBox="1"/>
          <p:nvPr/>
        </p:nvSpPr>
        <p:spPr>
          <a:xfrm>
            <a:off x="439875" y="3032100"/>
            <a:ext cx="74952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Font typeface="Roboto Light"/>
              <a:buChar char="-"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Delivery To Customer On Time Rate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: </a:t>
            </a:r>
            <a:r>
              <a:rPr lang="en" sz="1200" b="1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90.4%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, which is good performance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-&gt; This rate shows how we successfully commit to our customers about estimate and actual delivery date.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Font typeface="Roboto Light"/>
              <a:buChar char="-"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Delivery For Carrier On Time Rate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: </a:t>
            </a:r>
            <a:r>
              <a:rPr lang="en" sz="1200" b="1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82.4%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-&gt; This rate shows how sellers successfully commit to send products/items on time for Carrier to ship.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5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Business Acumen</a:t>
            </a:r>
            <a:endParaRPr/>
          </a:p>
        </p:txBody>
      </p:sp>
      <p:sp>
        <p:nvSpPr>
          <p:cNvPr id="627" name="Google Shape;627;p65"/>
          <p:cNvSpPr txBox="1">
            <a:spLocks noGrp="1"/>
          </p:cNvSpPr>
          <p:nvPr>
            <p:ph type="title" idx="5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628" name="Google Shape;628;p65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9" name="Google Shape;629;p65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0" name="Google Shape;630;p65"/>
          <p:cNvSpPr txBox="1">
            <a:spLocks noGrp="1"/>
          </p:cNvSpPr>
          <p:nvPr>
            <p:ph type="title" idx="17"/>
          </p:nvPr>
        </p:nvSpPr>
        <p:spPr>
          <a:xfrm>
            <a:off x="685950" y="113475"/>
            <a:ext cx="779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Time Performance</a:t>
            </a:r>
            <a:endParaRPr/>
          </a:p>
        </p:txBody>
      </p:sp>
      <p:sp>
        <p:nvSpPr>
          <p:cNvPr id="631" name="Google Shape;631;p65"/>
          <p:cNvSpPr txBox="1"/>
          <p:nvPr/>
        </p:nvSpPr>
        <p:spPr>
          <a:xfrm>
            <a:off x="439875" y="3032100"/>
            <a:ext cx="74952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600"/>
              </a:spcBef>
              <a:spcAft>
                <a:spcPts val="0"/>
              </a:spcAft>
              <a:buSzPts val="1200"/>
              <a:buFont typeface="Roboto Light"/>
              <a:buChar char="-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50% of cases late is &lt;5 late days.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75% late cases are 1-10 late days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04800" algn="l" rtl="0">
              <a:spcBef>
                <a:spcPts val="600"/>
              </a:spcBef>
              <a:spcAft>
                <a:spcPts val="0"/>
              </a:spcAft>
              <a:buSzPts val="1200"/>
              <a:buFont typeface="Roboto Light"/>
              <a:buChar char="-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Of all 9.6% Deliver to Customers Late, there were </a:t>
            </a:r>
            <a:r>
              <a:rPr lang="en" sz="1200" b="1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37.8% due to sellers send products late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, and</a:t>
            </a:r>
            <a:r>
              <a:rPr lang="en" sz="1200" b="1">
                <a:solidFill>
                  <a:srgbClr val="A64D79"/>
                </a:solidFill>
                <a:latin typeface="Roboto"/>
                <a:ea typeface="Roboto"/>
                <a:cs typeface="Roboto"/>
                <a:sym typeface="Roboto"/>
              </a:rPr>
              <a:t> 62.6% due to carrier deliver late.</a:t>
            </a:r>
            <a:endParaRPr sz="1200" b="1">
              <a:solidFill>
                <a:srgbClr val="A64D7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Char char="-"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So how does this late delivery affect customers?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32" name="Google Shape;63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8575"/>
            <a:ext cx="2984953" cy="204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9753" y="838575"/>
            <a:ext cx="4113060" cy="204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6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Business Acumen</a:t>
            </a:r>
            <a:endParaRPr/>
          </a:p>
        </p:txBody>
      </p:sp>
      <p:sp>
        <p:nvSpPr>
          <p:cNvPr id="639" name="Google Shape;639;p66"/>
          <p:cNvSpPr txBox="1">
            <a:spLocks noGrp="1"/>
          </p:cNvSpPr>
          <p:nvPr>
            <p:ph type="title" idx="5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640" name="Google Shape;640;p66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1" name="Google Shape;641;p66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2" name="Google Shape;642;p66"/>
          <p:cNvSpPr txBox="1">
            <a:spLocks noGrp="1"/>
          </p:cNvSpPr>
          <p:nvPr>
            <p:ph type="title" idx="17"/>
          </p:nvPr>
        </p:nvSpPr>
        <p:spPr>
          <a:xfrm>
            <a:off x="685950" y="113475"/>
            <a:ext cx="779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Time Performance</a:t>
            </a:r>
            <a:endParaRPr/>
          </a:p>
        </p:txBody>
      </p:sp>
      <p:sp>
        <p:nvSpPr>
          <p:cNvPr id="643" name="Google Shape;643;p66"/>
          <p:cNvSpPr txBox="1"/>
          <p:nvPr/>
        </p:nvSpPr>
        <p:spPr>
          <a:xfrm>
            <a:off x="439875" y="2727300"/>
            <a:ext cx="7495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spcBef>
                <a:spcPts val="600"/>
              </a:spcBef>
              <a:spcAft>
                <a:spcPts val="600"/>
              </a:spcAft>
              <a:buSzPts val="1100"/>
              <a:buFont typeface="Roboto Light"/>
              <a:buChar char="-"/>
            </a:pPr>
            <a:r>
              <a:rPr lang="en" sz="1100">
                <a:latin typeface="Roboto Light"/>
                <a:ea typeface="Roboto Light"/>
                <a:cs typeface="Roboto Light"/>
                <a:sym typeface="Roboto Light"/>
              </a:rPr>
              <a:t>Delivery On Time Get higher review scores than delivery late (4.29 vs 2.8, what a big difference!)</a:t>
            </a:r>
            <a:endParaRPr sz="1100" b="1">
              <a:solidFill>
                <a:srgbClr val="A64D7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4" name="Google Shape;64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150" y="686175"/>
            <a:ext cx="3051310" cy="2041126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66"/>
          <p:cNvSpPr txBox="1"/>
          <p:nvPr/>
        </p:nvSpPr>
        <p:spPr>
          <a:xfrm>
            <a:off x="439875" y="3096600"/>
            <a:ext cx="83751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>
                <a:latin typeface="Roboto"/>
                <a:ea typeface="Roboto"/>
                <a:cs typeface="Roboto"/>
                <a:sym typeface="Roboto"/>
              </a:rPr>
              <a:t>Conclusion:</a:t>
            </a:r>
            <a:endParaRPr sz="11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Light"/>
                <a:ea typeface="Roboto Light"/>
                <a:cs typeface="Roboto Light"/>
                <a:sym typeface="Roboto Light"/>
              </a:rPr>
              <a:t>- Delivery Lead Days, from after purchased to delivered to customers is 6-15 days (10 days on average).</a:t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Light"/>
                <a:ea typeface="Roboto Light"/>
                <a:cs typeface="Roboto Light"/>
                <a:sym typeface="Roboto Light"/>
              </a:rPr>
              <a:t>- Inbound Delivery Lead Days, from after purchased to delivered to carriers, is 1-4 days (2 days on average).</a:t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latin typeface="Roboto Light"/>
                <a:ea typeface="Roboto Light"/>
                <a:cs typeface="Roboto Light"/>
                <a:sym typeface="Roboto Light"/>
              </a:rPr>
              <a:t>- Outbound Delivery Lead Days, from after delivered to carriers to delivered to customers, is 4-12 days (7 days on average).</a:t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Light"/>
                <a:ea typeface="Roboto Light"/>
                <a:cs typeface="Roboto Light"/>
                <a:sym typeface="Roboto Light"/>
              </a:rPr>
              <a:t>- </a:t>
            </a:r>
            <a:r>
              <a:rPr lang="en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Of all 9.6% Deliver to Customers Late, there were </a:t>
            </a:r>
            <a:r>
              <a:rPr lang="en" sz="1100" b="1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37.8% due to sellers send products late</a:t>
            </a:r>
            <a:r>
              <a:rPr lang="en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, and</a:t>
            </a:r>
            <a:r>
              <a:rPr lang="en" sz="1100" b="1">
                <a:solidFill>
                  <a:srgbClr val="A64D79"/>
                </a:solidFill>
                <a:latin typeface="Roboto"/>
                <a:ea typeface="Roboto"/>
                <a:cs typeface="Roboto"/>
                <a:sym typeface="Roboto"/>
              </a:rPr>
              <a:t> 62.6% due to carrier deliver late.</a:t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100">
                <a:latin typeface="Roboto Light"/>
                <a:ea typeface="Roboto Light"/>
                <a:cs typeface="Roboto Light"/>
                <a:sym typeface="Roboto Light"/>
              </a:rPr>
              <a:t>- </a:t>
            </a:r>
            <a:r>
              <a:rPr lang="en" sz="1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Delivery On Time Get higher review scores than delivery late</a:t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4" name="Google Shape;344;p40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5" name="Google Shape;345;p40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6" name="Google Shape;346;p40"/>
          <p:cNvSpPr/>
          <p:nvPr/>
        </p:nvSpPr>
        <p:spPr>
          <a:xfrm>
            <a:off x="4873550" y="712350"/>
            <a:ext cx="4320900" cy="35358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0000"/>
              </a:solidFill>
            </a:endParaRPr>
          </a:p>
        </p:txBody>
      </p:sp>
      <p:pic>
        <p:nvPicPr>
          <p:cNvPr id="347" name="Google Shape;347;p40"/>
          <p:cNvPicPr preferRelativeResize="0"/>
          <p:nvPr/>
        </p:nvPicPr>
        <p:blipFill rotWithShape="1">
          <a:blip r:embed="rId3">
            <a:alphaModFix/>
          </a:blip>
          <a:srcRect l="35174" t="680" b="680"/>
          <a:stretch/>
        </p:blipFill>
        <p:spPr>
          <a:xfrm>
            <a:off x="5607450" y="1056150"/>
            <a:ext cx="3536550" cy="30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0"/>
          <p:cNvSpPr txBox="1">
            <a:spLocks noGrp="1"/>
          </p:cNvSpPr>
          <p:nvPr>
            <p:ph type="title" idx="2"/>
          </p:nvPr>
        </p:nvSpPr>
        <p:spPr>
          <a:xfrm>
            <a:off x="925751" y="1640525"/>
            <a:ext cx="1724100" cy="841800"/>
          </a:xfrm>
          <a:prstGeom prst="rect">
            <a:avLst/>
          </a:prstGeom>
        </p:spPr>
        <p:txBody>
          <a:bodyPr spcFirstLastPara="1" wrap="square" lIns="91425" tIns="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49" name="Google Shape;349;p40"/>
          <p:cNvSpPr txBox="1">
            <a:spLocks noGrp="1"/>
          </p:cNvSpPr>
          <p:nvPr>
            <p:ph type="title"/>
          </p:nvPr>
        </p:nvSpPr>
        <p:spPr>
          <a:xfrm>
            <a:off x="925750" y="2130662"/>
            <a:ext cx="3173400" cy="11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Olist Business</a:t>
            </a:r>
            <a:endParaRPr/>
          </a:p>
        </p:txBody>
      </p:sp>
      <p:sp>
        <p:nvSpPr>
          <p:cNvPr id="350" name="Google Shape;350;p40"/>
          <p:cNvSpPr txBox="1">
            <a:spLocks noGrp="1"/>
          </p:cNvSpPr>
          <p:nvPr>
            <p:ph type="subTitle" idx="1"/>
          </p:nvPr>
        </p:nvSpPr>
        <p:spPr>
          <a:xfrm>
            <a:off x="925750" y="3471400"/>
            <a:ext cx="3027300" cy="5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to know Olist business and how it operates.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67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Business Acumen</a:t>
            </a:r>
            <a:endParaRPr/>
          </a:p>
        </p:txBody>
      </p:sp>
      <p:sp>
        <p:nvSpPr>
          <p:cNvPr id="651" name="Google Shape;651;p67"/>
          <p:cNvSpPr txBox="1">
            <a:spLocks noGrp="1"/>
          </p:cNvSpPr>
          <p:nvPr>
            <p:ph type="title" idx="5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652" name="Google Shape;652;p67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3" name="Google Shape;653;p67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54" name="Google Shape;65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400" y="1236200"/>
            <a:ext cx="2641975" cy="264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5100" y="1120474"/>
            <a:ext cx="2833782" cy="27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67"/>
          <p:cNvSpPr txBox="1">
            <a:spLocks noGrp="1"/>
          </p:cNvSpPr>
          <p:nvPr>
            <p:ph type="title" idx="17"/>
          </p:nvPr>
        </p:nvSpPr>
        <p:spPr>
          <a:xfrm>
            <a:off x="685950" y="113475"/>
            <a:ext cx="776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Delivery Performance: </a:t>
            </a:r>
            <a:r>
              <a:rPr lang="en" sz="1600"/>
              <a:t>Distribution of Customers &amp; Sellers</a:t>
            </a:r>
            <a:endParaRPr sz="1600"/>
          </a:p>
        </p:txBody>
      </p:sp>
      <p:sp>
        <p:nvSpPr>
          <p:cNvPr id="657" name="Google Shape;657;p67"/>
          <p:cNvSpPr txBox="1"/>
          <p:nvPr/>
        </p:nvSpPr>
        <p:spPr>
          <a:xfrm>
            <a:off x="643400" y="768738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Customer Distribution:</a:t>
            </a:r>
            <a:endParaRPr/>
          </a:p>
        </p:txBody>
      </p:sp>
      <p:sp>
        <p:nvSpPr>
          <p:cNvPr id="658" name="Google Shape;658;p67"/>
          <p:cNvSpPr txBox="1"/>
          <p:nvPr/>
        </p:nvSpPr>
        <p:spPr>
          <a:xfrm>
            <a:off x="3755100" y="768738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Seller Distribution:</a:t>
            </a:r>
            <a:endParaRPr/>
          </a:p>
        </p:txBody>
      </p:sp>
      <p:sp>
        <p:nvSpPr>
          <p:cNvPr id="659" name="Google Shape;659;p67"/>
          <p:cNvSpPr txBox="1"/>
          <p:nvPr/>
        </p:nvSpPr>
        <p:spPr>
          <a:xfrm>
            <a:off x="6947775" y="1120475"/>
            <a:ext cx="19947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92929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Olist’s customers are mostly in the eastern of Brazil</a:t>
            </a:r>
            <a:endParaRPr sz="1200">
              <a:solidFill>
                <a:srgbClr val="292929"/>
              </a:solidFill>
              <a:highlight>
                <a:srgbClr val="FFFFFF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92929"/>
              </a:solidFill>
              <a:highlight>
                <a:srgbClr val="FFFFFF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92929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Olist’s sellers are mostly in the southeast. </a:t>
            </a:r>
            <a:endParaRPr sz="1200">
              <a:solidFill>
                <a:srgbClr val="292929"/>
              </a:solidFill>
              <a:highlight>
                <a:srgbClr val="FFFFFF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92929"/>
              </a:solidFill>
              <a:highlight>
                <a:srgbClr val="FFFFFF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92929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=&gt; Logistic paths are mostly from center to eastern (northeast, east, southeast)</a:t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68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Business Acumen</a:t>
            </a:r>
            <a:endParaRPr/>
          </a:p>
        </p:txBody>
      </p:sp>
      <p:sp>
        <p:nvSpPr>
          <p:cNvPr id="665" name="Google Shape;665;p68"/>
          <p:cNvSpPr txBox="1">
            <a:spLocks noGrp="1"/>
          </p:cNvSpPr>
          <p:nvPr>
            <p:ph type="title" idx="5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666" name="Google Shape;666;p68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7" name="Google Shape;667;p68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8" name="Google Shape;668;p68"/>
          <p:cNvSpPr txBox="1">
            <a:spLocks noGrp="1"/>
          </p:cNvSpPr>
          <p:nvPr>
            <p:ph type="title" idx="17"/>
          </p:nvPr>
        </p:nvSpPr>
        <p:spPr>
          <a:xfrm>
            <a:off x="685950" y="113475"/>
            <a:ext cx="795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Delivery Performance: </a:t>
            </a:r>
            <a:r>
              <a:rPr lang="en" sz="1600"/>
              <a:t>Delivery Lead Time &amp; AOV per Location</a:t>
            </a:r>
            <a:endParaRPr sz="1600"/>
          </a:p>
        </p:txBody>
      </p:sp>
      <p:pic>
        <p:nvPicPr>
          <p:cNvPr id="669" name="Google Shape;66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25" y="1560564"/>
            <a:ext cx="3186750" cy="3007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2075" y="1562525"/>
            <a:ext cx="3186751" cy="3005349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68"/>
          <p:cNvSpPr txBox="1"/>
          <p:nvPr/>
        </p:nvSpPr>
        <p:spPr>
          <a:xfrm>
            <a:off x="6354950" y="878125"/>
            <a:ext cx="2551200" cy="3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92929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Average Delivery Lead Time in the northwest is the highest, whereas, southeast is the shortest (sellers concentrates in southeast).</a:t>
            </a:r>
            <a:endParaRPr sz="1200">
              <a:solidFill>
                <a:srgbClr val="292929"/>
              </a:solidFill>
              <a:highlight>
                <a:srgbClr val="FFFFFF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292929"/>
              </a:solidFill>
              <a:highlight>
                <a:srgbClr val="FFFFFF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92929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The southeast also has high total GMV </a:t>
            </a:r>
            <a:endParaRPr sz="1200">
              <a:solidFill>
                <a:srgbClr val="292929"/>
              </a:solidFill>
              <a:highlight>
                <a:srgbClr val="FFFFFF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92929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=&gt; Olist’s GMV is concentrated in the southeast</a:t>
            </a:r>
            <a:endParaRPr sz="1200">
              <a:solidFill>
                <a:srgbClr val="292929"/>
              </a:solidFill>
              <a:highlight>
                <a:srgbClr val="FFFFFF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92929"/>
              </a:solidFill>
              <a:highlight>
                <a:srgbClr val="FFFFFF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929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Recommendation:</a:t>
            </a:r>
            <a:endParaRPr sz="1200" b="1">
              <a:solidFill>
                <a:srgbClr val="2929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285750" lvl="0" indent="-304800" algn="l" rtl="0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200"/>
              <a:buFont typeface="Roboto Light"/>
              <a:buChar char="-"/>
            </a:pPr>
            <a:r>
              <a:rPr lang="en" sz="1200">
                <a:solidFill>
                  <a:srgbClr val="292929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Focus on keep Delivery Lead Time in the southeast short to sustain our most GMV</a:t>
            </a:r>
            <a:endParaRPr sz="1200">
              <a:solidFill>
                <a:srgbClr val="292929"/>
              </a:solidFill>
              <a:highlight>
                <a:srgbClr val="FFFFFF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marL="285750" lvl="0" indent="-304800" algn="l" rtl="0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200"/>
              <a:buFont typeface="Roboto Light"/>
              <a:buChar char="-"/>
            </a:pPr>
            <a:r>
              <a:rPr lang="en" sz="1200">
                <a:solidFill>
                  <a:srgbClr val="292929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Parallelly, find ways to improve Delivery Lead Time of the further states (priority by distance from the southwest)</a:t>
            </a:r>
            <a:endParaRPr sz="1200">
              <a:solidFill>
                <a:srgbClr val="292929"/>
              </a:solidFill>
              <a:highlight>
                <a:srgbClr val="FFFFFF"/>
              </a:highlight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9"/>
          <p:cNvSpPr/>
          <p:nvPr/>
        </p:nvSpPr>
        <p:spPr>
          <a:xfrm>
            <a:off x="1248375" y="915600"/>
            <a:ext cx="2944200" cy="35979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0000"/>
              </a:solidFill>
            </a:endParaRPr>
          </a:p>
        </p:txBody>
      </p:sp>
      <p:pic>
        <p:nvPicPr>
          <p:cNvPr id="677" name="Google Shape;677;p69"/>
          <p:cNvPicPr preferRelativeResize="0"/>
          <p:nvPr/>
        </p:nvPicPr>
        <p:blipFill rotWithShape="1">
          <a:blip r:embed="rId3">
            <a:alphaModFix/>
          </a:blip>
          <a:srcRect l="6460" r="6469"/>
          <a:stretch/>
        </p:blipFill>
        <p:spPr>
          <a:xfrm rot="5400000">
            <a:off x="389400" y="463650"/>
            <a:ext cx="3953802" cy="30265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8" name="Google Shape;678;p69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9" name="Google Shape;679;p69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0" name="Google Shape;680;p69"/>
          <p:cNvSpPr txBox="1">
            <a:spLocks noGrp="1"/>
          </p:cNvSpPr>
          <p:nvPr>
            <p:ph type="title"/>
          </p:nvPr>
        </p:nvSpPr>
        <p:spPr>
          <a:xfrm>
            <a:off x="5292000" y="2212800"/>
            <a:ext cx="3459900" cy="5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&amp; Recommendations</a:t>
            </a:r>
            <a:endParaRPr/>
          </a:p>
        </p:txBody>
      </p:sp>
      <p:sp>
        <p:nvSpPr>
          <p:cNvPr id="681" name="Google Shape;681;p69"/>
          <p:cNvSpPr txBox="1">
            <a:spLocks noGrp="1"/>
          </p:cNvSpPr>
          <p:nvPr>
            <p:ph type="title" idx="2"/>
          </p:nvPr>
        </p:nvSpPr>
        <p:spPr>
          <a:xfrm>
            <a:off x="5292001" y="1625200"/>
            <a:ext cx="1724100" cy="841800"/>
          </a:xfrm>
          <a:prstGeom prst="rect">
            <a:avLst/>
          </a:prstGeom>
        </p:spPr>
        <p:txBody>
          <a:bodyPr spcFirstLastPara="1" wrap="square" lIns="91425" tIns="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70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&amp; Recommendations</a:t>
            </a:r>
            <a:endParaRPr/>
          </a:p>
        </p:txBody>
      </p:sp>
      <p:sp>
        <p:nvSpPr>
          <p:cNvPr id="687" name="Google Shape;687;p70"/>
          <p:cNvSpPr txBox="1">
            <a:spLocks noGrp="1"/>
          </p:cNvSpPr>
          <p:nvPr>
            <p:ph type="title" idx="2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688" name="Google Shape;688;p70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9" name="Google Shape;689;p70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0" name="Google Shape;690;p70"/>
          <p:cNvSpPr txBox="1">
            <a:spLocks noGrp="1"/>
          </p:cNvSpPr>
          <p:nvPr>
            <p:ph type="title" idx="3"/>
          </p:nvPr>
        </p:nvSpPr>
        <p:spPr>
          <a:xfrm>
            <a:off x="723100" y="101375"/>
            <a:ext cx="69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691" name="Google Shape;691;p70"/>
          <p:cNvSpPr txBox="1"/>
          <p:nvPr/>
        </p:nvSpPr>
        <p:spPr>
          <a:xfrm>
            <a:off x="380750" y="1619200"/>
            <a:ext cx="8263200" cy="22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-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Olist has gain rapid growth rate from 2017 to 2018 (growth rate of </a:t>
            </a:r>
            <a:r>
              <a:rPr lang="en" b="1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243%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first 8 months).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-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Total </a:t>
            </a: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GMV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of 2017 was </a:t>
            </a:r>
            <a:r>
              <a:rPr lang="en" b="1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5.96M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 Total GMV of 01/2018 - 08/2018 was </a:t>
            </a:r>
            <a:r>
              <a:rPr lang="en" b="1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7.22M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, although there was just 8 month.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-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Olist </a:t>
            </a: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Monthly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GMV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of 2018 is </a:t>
            </a:r>
            <a:r>
              <a:rPr lang="en" b="1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double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more than 2017 (2017: 485K, 2018: 896K)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-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Mostly, Olist has about </a:t>
            </a:r>
            <a:r>
              <a:rPr lang="en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100-200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orders in a day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 And has </a:t>
            </a:r>
            <a:r>
              <a:rPr lang="en" b="1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$120-150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Average Order Value per day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-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Customers of Olist tend to place orders in </a:t>
            </a:r>
            <a:r>
              <a:rPr lang="en" b="1">
                <a:solidFill>
                  <a:srgbClr val="A64D79"/>
                </a:solidFill>
                <a:latin typeface="Roboto"/>
                <a:ea typeface="Roboto"/>
                <a:cs typeface="Roboto"/>
                <a:sym typeface="Roboto"/>
              </a:rPr>
              <a:t>Weekday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than Weekend, and mostly in the </a:t>
            </a:r>
            <a:r>
              <a:rPr lang="en" b="1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Afternoon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(12h-17h).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92" name="Google Shape;692;p70"/>
          <p:cNvSpPr txBox="1"/>
          <p:nvPr/>
        </p:nvSpPr>
        <p:spPr>
          <a:xfrm>
            <a:off x="494975" y="1005350"/>
            <a:ext cx="3027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Roboto"/>
                <a:ea typeface="Roboto"/>
                <a:cs typeface="Roboto"/>
                <a:sym typeface="Roboto"/>
              </a:rPr>
              <a:t>Business Performance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71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&amp; Recommendations</a:t>
            </a:r>
            <a:endParaRPr/>
          </a:p>
        </p:txBody>
      </p:sp>
      <p:sp>
        <p:nvSpPr>
          <p:cNvPr id="698" name="Google Shape;698;p71"/>
          <p:cNvSpPr txBox="1">
            <a:spLocks noGrp="1"/>
          </p:cNvSpPr>
          <p:nvPr>
            <p:ph type="title" idx="2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699" name="Google Shape;699;p71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0" name="Google Shape;700;p71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1" name="Google Shape;701;p71"/>
          <p:cNvSpPr txBox="1">
            <a:spLocks noGrp="1"/>
          </p:cNvSpPr>
          <p:nvPr>
            <p:ph type="title" idx="3"/>
          </p:nvPr>
        </p:nvSpPr>
        <p:spPr>
          <a:xfrm>
            <a:off x="723100" y="101375"/>
            <a:ext cx="69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702" name="Google Shape;702;p71"/>
          <p:cNvSpPr txBox="1"/>
          <p:nvPr/>
        </p:nvSpPr>
        <p:spPr>
          <a:xfrm>
            <a:off x="380750" y="1270900"/>
            <a:ext cx="8263200" cy="30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Olist has delivery performance very well due to suitable Delivery Lead Time and low rate of Late Delivery: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048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Delivery Lead Time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: </a:t>
            </a:r>
            <a:r>
              <a:rPr lang="en" sz="1200" b="1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10 days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after purchased (6-15 days)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048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Inbound Delivery Lead Time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: within </a:t>
            </a:r>
            <a:r>
              <a:rPr lang="en" sz="1200" b="1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1-4 days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(</a:t>
            </a:r>
            <a:r>
              <a:rPr lang="en" sz="1200" b="1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2 days on average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048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Outbound Delivery Lead Time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: within </a:t>
            </a:r>
            <a:r>
              <a:rPr lang="en" sz="1200" b="1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4-12 days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(</a:t>
            </a:r>
            <a:r>
              <a:rPr lang="en" sz="1200" b="1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7 days on average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048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Char char="-"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Delivery To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Customer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 Time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Rate: </a:t>
            </a:r>
            <a:r>
              <a:rPr lang="en" sz="1200" b="1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90.4%</a:t>
            </a:r>
            <a:endParaRPr sz="1200" b="1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600"/>
              </a:spcBef>
              <a:spcAft>
                <a:spcPts val="0"/>
              </a:spcAft>
              <a:buClr>
                <a:srgbClr val="38761D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Delivery For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Carrier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 Time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Rate: </a:t>
            </a:r>
            <a:r>
              <a:rPr lang="en" sz="1200" b="1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82.4%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048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Char char="-"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Of all </a:t>
            </a:r>
            <a:r>
              <a:rPr lang="en" sz="1200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9.6% Deliver to Customers Late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, there were </a:t>
            </a:r>
            <a:r>
              <a:rPr lang="en" sz="1200" b="1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37.8% due to sellers send products late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, and</a:t>
            </a:r>
            <a:r>
              <a:rPr lang="en" sz="1200" b="1">
                <a:solidFill>
                  <a:srgbClr val="A64D7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 b="1">
                <a:solidFill>
                  <a:srgbClr val="B45F06"/>
                </a:solidFill>
                <a:latin typeface="Roboto"/>
                <a:ea typeface="Roboto"/>
                <a:cs typeface="Roboto"/>
                <a:sym typeface="Roboto"/>
              </a:rPr>
              <a:t>62.6% due to carrier deliver late</a:t>
            </a:r>
            <a:r>
              <a:rPr lang="en" sz="1200" b="1">
                <a:solidFill>
                  <a:srgbClr val="A64D79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048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Char char="-"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Delivery On Time Get higher review scores than delivery late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048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Char char="-"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Olist’s </a:t>
            </a:r>
            <a:r>
              <a:rPr lang="en" sz="12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customers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are mostly in the </a:t>
            </a:r>
            <a:r>
              <a:rPr lang="en" sz="1200" b="1">
                <a:solidFill>
                  <a:srgbClr val="B45F06"/>
                </a:solidFill>
                <a:latin typeface="Roboto"/>
                <a:ea typeface="Roboto"/>
                <a:cs typeface="Roboto"/>
                <a:sym typeface="Roboto"/>
              </a:rPr>
              <a:t>eastern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of Brazil, whereas </a:t>
            </a:r>
            <a:r>
              <a:rPr lang="en" sz="12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sellers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are mostly in the </a:t>
            </a:r>
            <a:r>
              <a:rPr lang="en" sz="1200" b="1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rPr>
              <a:t>southeast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0480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200"/>
              <a:buFont typeface="Roboto Light"/>
              <a:buChar char="-"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Average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Delivery Lead Time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in the </a:t>
            </a:r>
            <a:r>
              <a:rPr lang="en" sz="1200" b="1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northwest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is the highest, whereas, </a:t>
            </a:r>
            <a:r>
              <a:rPr lang="en" sz="1200" b="1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southeast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is the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shortest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(sellers concentrates in southeast). Olist’s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GMV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is concentrated in the </a:t>
            </a:r>
            <a:r>
              <a:rPr lang="en" sz="1200" b="1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southeast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too.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03" name="Google Shape;703;p71"/>
          <p:cNvSpPr txBox="1"/>
          <p:nvPr/>
        </p:nvSpPr>
        <p:spPr>
          <a:xfrm>
            <a:off x="494975" y="870700"/>
            <a:ext cx="3027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Roboto"/>
                <a:ea typeface="Roboto"/>
                <a:cs typeface="Roboto"/>
                <a:sym typeface="Roboto"/>
              </a:rPr>
              <a:t>Delivery Performance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72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&amp; Recommendations</a:t>
            </a:r>
            <a:endParaRPr/>
          </a:p>
        </p:txBody>
      </p:sp>
      <p:sp>
        <p:nvSpPr>
          <p:cNvPr id="709" name="Google Shape;709;p72"/>
          <p:cNvSpPr txBox="1">
            <a:spLocks noGrp="1"/>
          </p:cNvSpPr>
          <p:nvPr>
            <p:ph type="title" idx="2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710" name="Google Shape;710;p72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1" name="Google Shape;711;p72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2" name="Google Shape;712;p72"/>
          <p:cNvSpPr txBox="1">
            <a:spLocks noGrp="1"/>
          </p:cNvSpPr>
          <p:nvPr>
            <p:ph type="title" idx="3"/>
          </p:nvPr>
        </p:nvSpPr>
        <p:spPr>
          <a:xfrm>
            <a:off x="723100" y="101375"/>
            <a:ext cx="69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713" name="Google Shape;713;p72"/>
          <p:cNvSpPr txBox="1"/>
          <p:nvPr/>
        </p:nvSpPr>
        <p:spPr>
          <a:xfrm>
            <a:off x="380750" y="1026350"/>
            <a:ext cx="8263200" cy="29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57200" lvl="0" indent="-3048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Char char="-"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Olist can upsell or release new products to increase volume on the Afternoon (12h-17h) from Monday-Friday.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048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Char char="-"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Olist can display high priced products to make customers spend more on Afternoon Friday and Evening Thursday, for example, holding a Premium Brand Day, Golden Hour...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048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Char char="-"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These period of hour in slide 22 can be helpful when promoting products for customers by displaying banners, notifications, flash sales, call to action…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048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Char char="-"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Focus on keep Delivery Lead Time in the southeast </a:t>
            </a:r>
            <a:r>
              <a:rPr lang="en" sz="1200" b="1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short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to sustain our most GMV. Parallelly, find ways to improve Delivery Lead Time of the further states (priority by distance from the southwest) (maybe build a hub for reducing cost).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048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Char char="-"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Additional data/dataset should collect: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914400" lvl="0" indent="-3048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Char char="+"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Distance data: to analyze better for the routes, as well as how to improve Delivery Lead Time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Char char="+"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Discount &amp; promotion related data: to analyze ways to improve GMV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Char char="+"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User demographic data: to find way to understand customers better -&gt; serve customers better -&gt; increase GMV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73"/>
          <p:cNvSpPr txBox="1">
            <a:spLocks noGrp="1"/>
          </p:cNvSpPr>
          <p:nvPr>
            <p:ph type="ctrTitle"/>
          </p:nvPr>
        </p:nvSpPr>
        <p:spPr>
          <a:xfrm>
            <a:off x="1242825" y="1202138"/>
            <a:ext cx="5414400" cy="70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719" name="Google Shape;719;p73"/>
          <p:cNvSpPr txBox="1">
            <a:spLocks noGrp="1"/>
          </p:cNvSpPr>
          <p:nvPr>
            <p:ph type="subTitle" idx="1"/>
          </p:nvPr>
        </p:nvSpPr>
        <p:spPr>
          <a:xfrm>
            <a:off x="1249350" y="2098752"/>
            <a:ext cx="3309300" cy="12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Do you have any questions?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Contact: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httrang146@gmail.com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720" name="Google Shape;720;p73"/>
          <p:cNvGrpSpPr/>
          <p:nvPr/>
        </p:nvGrpSpPr>
        <p:grpSpPr>
          <a:xfrm>
            <a:off x="6127626" y="1665774"/>
            <a:ext cx="1220271" cy="1484876"/>
            <a:chOff x="871254" y="3360146"/>
            <a:chExt cx="285183" cy="347023"/>
          </a:xfrm>
        </p:grpSpPr>
        <p:sp>
          <p:nvSpPr>
            <p:cNvPr id="721" name="Google Shape;721;p73"/>
            <p:cNvSpPr/>
            <p:nvPr/>
          </p:nvSpPr>
          <p:spPr>
            <a:xfrm>
              <a:off x="871254" y="3360146"/>
              <a:ext cx="135052" cy="164863"/>
            </a:xfrm>
            <a:custGeom>
              <a:avLst/>
              <a:gdLst/>
              <a:ahLst/>
              <a:cxnLst/>
              <a:rect l="l" t="t" r="r" b="b"/>
              <a:pathLst>
                <a:path w="4263" h="5204" extrusionOk="0">
                  <a:moveTo>
                    <a:pt x="4084" y="0"/>
                  </a:moveTo>
                  <a:cubicBezTo>
                    <a:pt x="2965" y="107"/>
                    <a:pt x="1941" y="619"/>
                    <a:pt x="1179" y="1453"/>
                  </a:cubicBezTo>
                  <a:cubicBezTo>
                    <a:pt x="417" y="2286"/>
                    <a:pt x="0" y="3358"/>
                    <a:pt x="0" y="4489"/>
                  </a:cubicBezTo>
                  <a:cubicBezTo>
                    <a:pt x="0" y="4679"/>
                    <a:pt x="12" y="4870"/>
                    <a:pt x="36" y="5060"/>
                  </a:cubicBezTo>
                  <a:cubicBezTo>
                    <a:pt x="48" y="5144"/>
                    <a:pt x="107" y="5203"/>
                    <a:pt x="191" y="5203"/>
                  </a:cubicBezTo>
                  <a:lnTo>
                    <a:pt x="214" y="5203"/>
                  </a:lnTo>
                  <a:cubicBezTo>
                    <a:pt x="298" y="5179"/>
                    <a:pt x="357" y="5108"/>
                    <a:pt x="345" y="5025"/>
                  </a:cubicBezTo>
                  <a:cubicBezTo>
                    <a:pt x="310" y="4834"/>
                    <a:pt x="310" y="4667"/>
                    <a:pt x="310" y="4477"/>
                  </a:cubicBezTo>
                  <a:cubicBezTo>
                    <a:pt x="310" y="2310"/>
                    <a:pt x="1941" y="524"/>
                    <a:pt x="4096" y="310"/>
                  </a:cubicBezTo>
                  <a:cubicBezTo>
                    <a:pt x="4107" y="312"/>
                    <a:pt x="4118" y="313"/>
                    <a:pt x="4128" y="313"/>
                  </a:cubicBezTo>
                  <a:cubicBezTo>
                    <a:pt x="4215" y="313"/>
                    <a:pt x="4263" y="229"/>
                    <a:pt x="4263" y="155"/>
                  </a:cubicBezTo>
                  <a:cubicBezTo>
                    <a:pt x="4239" y="60"/>
                    <a:pt x="4167" y="0"/>
                    <a:pt x="4084" y="0"/>
                  </a:cubicBezTo>
                  <a:close/>
                </a:path>
              </a:pathLst>
            </a:custGeom>
            <a:solidFill>
              <a:srgbClr val="E06C75"/>
            </a:solidFill>
            <a:ln w="9525" cap="flat" cmpd="sng">
              <a:solidFill>
                <a:srgbClr val="E06C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73"/>
            <p:cNvSpPr/>
            <p:nvPr/>
          </p:nvSpPr>
          <p:spPr>
            <a:xfrm>
              <a:off x="876132" y="3360146"/>
              <a:ext cx="280305" cy="347023"/>
            </a:xfrm>
            <a:custGeom>
              <a:avLst/>
              <a:gdLst/>
              <a:ahLst/>
              <a:cxnLst/>
              <a:rect l="l" t="t" r="r" b="b"/>
              <a:pathLst>
                <a:path w="8848" h="10954" extrusionOk="0">
                  <a:moveTo>
                    <a:pt x="4585" y="0"/>
                  </a:moveTo>
                  <a:cubicBezTo>
                    <a:pt x="4490" y="0"/>
                    <a:pt x="4418" y="60"/>
                    <a:pt x="4418" y="155"/>
                  </a:cubicBezTo>
                  <a:cubicBezTo>
                    <a:pt x="4418" y="238"/>
                    <a:pt x="4478" y="322"/>
                    <a:pt x="4561" y="322"/>
                  </a:cubicBezTo>
                  <a:cubicBezTo>
                    <a:pt x="6787" y="441"/>
                    <a:pt x="8526" y="2262"/>
                    <a:pt x="8526" y="4489"/>
                  </a:cubicBezTo>
                  <a:cubicBezTo>
                    <a:pt x="8526" y="6298"/>
                    <a:pt x="7359" y="7906"/>
                    <a:pt x="5621" y="8454"/>
                  </a:cubicBezTo>
                  <a:cubicBezTo>
                    <a:pt x="5597" y="8477"/>
                    <a:pt x="5549" y="8489"/>
                    <a:pt x="5537" y="8537"/>
                  </a:cubicBezTo>
                  <a:lnTo>
                    <a:pt x="4347" y="10501"/>
                  </a:lnTo>
                  <a:lnTo>
                    <a:pt x="3156" y="8537"/>
                  </a:lnTo>
                  <a:cubicBezTo>
                    <a:pt x="3132" y="8501"/>
                    <a:pt x="3108" y="8477"/>
                    <a:pt x="3061" y="8454"/>
                  </a:cubicBezTo>
                  <a:cubicBezTo>
                    <a:pt x="1727" y="8025"/>
                    <a:pt x="715" y="6965"/>
                    <a:pt x="322" y="5632"/>
                  </a:cubicBezTo>
                  <a:cubicBezTo>
                    <a:pt x="303" y="5556"/>
                    <a:pt x="238" y="5517"/>
                    <a:pt x="177" y="5517"/>
                  </a:cubicBezTo>
                  <a:cubicBezTo>
                    <a:pt x="161" y="5517"/>
                    <a:pt x="146" y="5520"/>
                    <a:pt x="132" y="5525"/>
                  </a:cubicBezTo>
                  <a:cubicBezTo>
                    <a:pt x="37" y="5560"/>
                    <a:pt x="1" y="5644"/>
                    <a:pt x="25" y="5715"/>
                  </a:cubicBezTo>
                  <a:cubicBezTo>
                    <a:pt x="239" y="6429"/>
                    <a:pt x="608" y="7084"/>
                    <a:pt x="1132" y="7608"/>
                  </a:cubicBezTo>
                  <a:cubicBezTo>
                    <a:pt x="1632" y="8132"/>
                    <a:pt x="2239" y="8513"/>
                    <a:pt x="2930" y="8739"/>
                  </a:cubicBezTo>
                  <a:lnTo>
                    <a:pt x="4228" y="10882"/>
                  </a:lnTo>
                  <a:cubicBezTo>
                    <a:pt x="4251" y="10930"/>
                    <a:pt x="4299" y="10954"/>
                    <a:pt x="4359" y="10954"/>
                  </a:cubicBezTo>
                  <a:cubicBezTo>
                    <a:pt x="4418" y="10954"/>
                    <a:pt x="4466" y="10930"/>
                    <a:pt x="4490" y="10882"/>
                  </a:cubicBezTo>
                  <a:lnTo>
                    <a:pt x="5787" y="8739"/>
                  </a:lnTo>
                  <a:cubicBezTo>
                    <a:pt x="6668" y="8442"/>
                    <a:pt x="7407" y="7894"/>
                    <a:pt x="7978" y="7144"/>
                  </a:cubicBezTo>
                  <a:cubicBezTo>
                    <a:pt x="8550" y="6370"/>
                    <a:pt x="8847" y="5441"/>
                    <a:pt x="8847" y="4465"/>
                  </a:cubicBezTo>
                  <a:cubicBezTo>
                    <a:pt x="8847" y="2107"/>
                    <a:pt x="6978" y="119"/>
                    <a:pt x="4585" y="0"/>
                  </a:cubicBezTo>
                  <a:close/>
                </a:path>
              </a:pathLst>
            </a:custGeom>
            <a:solidFill>
              <a:srgbClr val="E06C75"/>
            </a:solidFill>
            <a:ln w="9525" cap="flat" cmpd="sng">
              <a:solidFill>
                <a:srgbClr val="E06C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73"/>
            <p:cNvSpPr/>
            <p:nvPr/>
          </p:nvSpPr>
          <p:spPr>
            <a:xfrm>
              <a:off x="950073" y="3450656"/>
              <a:ext cx="792" cy="1172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24" y="1"/>
                  </a:moveTo>
                  <a:lnTo>
                    <a:pt x="12" y="24"/>
                  </a:lnTo>
                  <a:cubicBezTo>
                    <a:pt x="12" y="24"/>
                    <a:pt x="0" y="24"/>
                    <a:pt x="0" y="36"/>
                  </a:cubicBezTo>
                  <a:cubicBezTo>
                    <a:pt x="12" y="24"/>
                    <a:pt x="24" y="24"/>
                    <a:pt x="24" y="1"/>
                  </a:cubicBezTo>
                  <a:close/>
                </a:path>
              </a:pathLst>
            </a:custGeom>
            <a:solidFill>
              <a:srgbClr val="E06C75"/>
            </a:solidFill>
            <a:ln w="9525" cap="flat" cmpd="sng">
              <a:solidFill>
                <a:srgbClr val="E06C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73"/>
            <p:cNvSpPr/>
            <p:nvPr/>
          </p:nvSpPr>
          <p:spPr>
            <a:xfrm>
              <a:off x="923304" y="3434784"/>
              <a:ext cx="178042" cy="156594"/>
            </a:xfrm>
            <a:custGeom>
              <a:avLst/>
              <a:gdLst/>
              <a:ahLst/>
              <a:cxnLst/>
              <a:rect l="l" t="t" r="r" b="b"/>
              <a:pathLst>
                <a:path w="5620" h="4943" extrusionOk="0">
                  <a:moveTo>
                    <a:pt x="845" y="549"/>
                  </a:moveTo>
                  <a:cubicBezTo>
                    <a:pt x="844" y="550"/>
                    <a:pt x="842" y="552"/>
                    <a:pt x="841" y="553"/>
                  </a:cubicBezTo>
                  <a:lnTo>
                    <a:pt x="841" y="553"/>
                  </a:lnTo>
                  <a:cubicBezTo>
                    <a:pt x="842" y="552"/>
                    <a:pt x="844" y="550"/>
                    <a:pt x="845" y="549"/>
                  </a:cubicBezTo>
                  <a:close/>
                  <a:moveTo>
                    <a:pt x="4548" y="2561"/>
                  </a:moveTo>
                  <a:lnTo>
                    <a:pt x="4548" y="3145"/>
                  </a:lnTo>
                  <a:cubicBezTo>
                    <a:pt x="4548" y="3228"/>
                    <a:pt x="4620" y="3300"/>
                    <a:pt x="4715" y="3300"/>
                  </a:cubicBezTo>
                  <a:lnTo>
                    <a:pt x="5298" y="3300"/>
                  </a:lnTo>
                  <a:lnTo>
                    <a:pt x="5298" y="3871"/>
                  </a:lnTo>
                  <a:lnTo>
                    <a:pt x="4715" y="3871"/>
                  </a:lnTo>
                  <a:cubicBezTo>
                    <a:pt x="4620" y="3871"/>
                    <a:pt x="4548" y="3942"/>
                    <a:pt x="4548" y="4038"/>
                  </a:cubicBezTo>
                  <a:lnTo>
                    <a:pt x="4548" y="4609"/>
                  </a:lnTo>
                  <a:lnTo>
                    <a:pt x="3989" y="4609"/>
                  </a:lnTo>
                  <a:lnTo>
                    <a:pt x="3989" y="4038"/>
                  </a:lnTo>
                  <a:cubicBezTo>
                    <a:pt x="3989" y="3942"/>
                    <a:pt x="3905" y="3871"/>
                    <a:pt x="3822" y="3871"/>
                  </a:cubicBezTo>
                  <a:lnTo>
                    <a:pt x="3239" y="3871"/>
                  </a:lnTo>
                  <a:lnTo>
                    <a:pt x="3239" y="3300"/>
                  </a:lnTo>
                  <a:lnTo>
                    <a:pt x="3822" y="3300"/>
                  </a:lnTo>
                  <a:cubicBezTo>
                    <a:pt x="3905" y="3300"/>
                    <a:pt x="3989" y="3228"/>
                    <a:pt x="3989" y="3145"/>
                  </a:cubicBezTo>
                  <a:lnTo>
                    <a:pt x="3989" y="2561"/>
                  </a:lnTo>
                  <a:close/>
                  <a:moveTo>
                    <a:pt x="1441" y="0"/>
                  </a:moveTo>
                  <a:cubicBezTo>
                    <a:pt x="1159" y="0"/>
                    <a:pt x="895" y="90"/>
                    <a:pt x="667" y="263"/>
                  </a:cubicBezTo>
                  <a:cubicBezTo>
                    <a:pt x="0" y="787"/>
                    <a:pt x="0" y="1716"/>
                    <a:pt x="274" y="2347"/>
                  </a:cubicBezTo>
                  <a:cubicBezTo>
                    <a:pt x="441" y="2704"/>
                    <a:pt x="679" y="3038"/>
                    <a:pt x="988" y="3371"/>
                  </a:cubicBezTo>
                  <a:cubicBezTo>
                    <a:pt x="1441" y="3859"/>
                    <a:pt x="1941" y="4228"/>
                    <a:pt x="2405" y="4585"/>
                  </a:cubicBezTo>
                  <a:cubicBezTo>
                    <a:pt x="2441" y="4597"/>
                    <a:pt x="2465" y="4609"/>
                    <a:pt x="2500" y="4609"/>
                  </a:cubicBezTo>
                  <a:cubicBezTo>
                    <a:pt x="2524" y="4609"/>
                    <a:pt x="2560" y="4597"/>
                    <a:pt x="2584" y="4585"/>
                  </a:cubicBezTo>
                  <a:cubicBezTo>
                    <a:pt x="2798" y="4454"/>
                    <a:pt x="2977" y="4312"/>
                    <a:pt x="3131" y="4193"/>
                  </a:cubicBezTo>
                  <a:lnTo>
                    <a:pt x="3667" y="4193"/>
                  </a:lnTo>
                  <a:lnTo>
                    <a:pt x="3667" y="4776"/>
                  </a:lnTo>
                  <a:cubicBezTo>
                    <a:pt x="3667" y="4859"/>
                    <a:pt x="3739" y="4943"/>
                    <a:pt x="3834" y="4943"/>
                  </a:cubicBezTo>
                  <a:lnTo>
                    <a:pt x="4715" y="4943"/>
                  </a:lnTo>
                  <a:cubicBezTo>
                    <a:pt x="4798" y="4943"/>
                    <a:pt x="4870" y="4859"/>
                    <a:pt x="4870" y="4776"/>
                  </a:cubicBezTo>
                  <a:lnTo>
                    <a:pt x="4870" y="4193"/>
                  </a:lnTo>
                  <a:lnTo>
                    <a:pt x="5453" y="4193"/>
                  </a:lnTo>
                  <a:cubicBezTo>
                    <a:pt x="5548" y="4193"/>
                    <a:pt x="5620" y="4121"/>
                    <a:pt x="5620" y="4026"/>
                  </a:cubicBezTo>
                  <a:lnTo>
                    <a:pt x="5620" y="3157"/>
                  </a:lnTo>
                  <a:cubicBezTo>
                    <a:pt x="5620" y="3050"/>
                    <a:pt x="5548" y="2978"/>
                    <a:pt x="5453" y="2978"/>
                  </a:cubicBezTo>
                  <a:lnTo>
                    <a:pt x="4882" y="2978"/>
                  </a:lnTo>
                  <a:lnTo>
                    <a:pt x="4882" y="2395"/>
                  </a:lnTo>
                  <a:cubicBezTo>
                    <a:pt x="4882" y="2323"/>
                    <a:pt x="4834" y="2276"/>
                    <a:pt x="4775" y="2252"/>
                  </a:cubicBezTo>
                  <a:cubicBezTo>
                    <a:pt x="4798" y="2157"/>
                    <a:pt x="4834" y="2073"/>
                    <a:pt x="4858" y="1966"/>
                  </a:cubicBezTo>
                  <a:cubicBezTo>
                    <a:pt x="4882" y="1871"/>
                    <a:pt x="4834" y="1787"/>
                    <a:pt x="4739" y="1776"/>
                  </a:cubicBezTo>
                  <a:cubicBezTo>
                    <a:pt x="4725" y="1771"/>
                    <a:pt x="4710" y="1769"/>
                    <a:pt x="4695" y="1769"/>
                  </a:cubicBezTo>
                  <a:cubicBezTo>
                    <a:pt x="4625" y="1769"/>
                    <a:pt x="4558" y="1816"/>
                    <a:pt x="4548" y="1895"/>
                  </a:cubicBezTo>
                  <a:cubicBezTo>
                    <a:pt x="4525" y="2014"/>
                    <a:pt x="4489" y="2109"/>
                    <a:pt x="4429" y="2228"/>
                  </a:cubicBezTo>
                  <a:lnTo>
                    <a:pt x="3834" y="2228"/>
                  </a:lnTo>
                  <a:cubicBezTo>
                    <a:pt x="3739" y="2228"/>
                    <a:pt x="3667" y="2311"/>
                    <a:pt x="3667" y="2395"/>
                  </a:cubicBezTo>
                  <a:lnTo>
                    <a:pt x="3667" y="2978"/>
                  </a:lnTo>
                  <a:lnTo>
                    <a:pt x="3096" y="2978"/>
                  </a:lnTo>
                  <a:cubicBezTo>
                    <a:pt x="3001" y="2978"/>
                    <a:pt x="2929" y="3050"/>
                    <a:pt x="2929" y="3145"/>
                  </a:cubicBezTo>
                  <a:lnTo>
                    <a:pt x="2929" y="3942"/>
                  </a:lnTo>
                  <a:cubicBezTo>
                    <a:pt x="2798" y="4050"/>
                    <a:pt x="2655" y="4157"/>
                    <a:pt x="2500" y="4252"/>
                  </a:cubicBezTo>
                  <a:cubicBezTo>
                    <a:pt x="2060" y="3942"/>
                    <a:pt x="1619" y="3585"/>
                    <a:pt x="1215" y="3169"/>
                  </a:cubicBezTo>
                  <a:cubicBezTo>
                    <a:pt x="917" y="2859"/>
                    <a:pt x="715" y="2549"/>
                    <a:pt x="560" y="2228"/>
                  </a:cubicBezTo>
                  <a:cubicBezTo>
                    <a:pt x="322" y="1718"/>
                    <a:pt x="322" y="970"/>
                    <a:pt x="841" y="553"/>
                  </a:cubicBezTo>
                  <a:lnTo>
                    <a:pt x="841" y="553"/>
                  </a:lnTo>
                  <a:cubicBezTo>
                    <a:pt x="770" y="610"/>
                    <a:pt x="665" y="692"/>
                    <a:pt x="665" y="692"/>
                  </a:cubicBezTo>
                  <a:cubicBezTo>
                    <a:pt x="664" y="692"/>
                    <a:pt x="713" y="653"/>
                    <a:pt x="857" y="537"/>
                  </a:cubicBezTo>
                  <a:cubicBezTo>
                    <a:pt x="887" y="514"/>
                    <a:pt x="899" y="505"/>
                    <a:pt x="899" y="505"/>
                  </a:cubicBezTo>
                  <a:lnTo>
                    <a:pt x="899" y="505"/>
                  </a:lnTo>
                  <a:cubicBezTo>
                    <a:pt x="899" y="505"/>
                    <a:pt x="887" y="514"/>
                    <a:pt x="869" y="525"/>
                  </a:cubicBezTo>
                  <a:cubicBezTo>
                    <a:pt x="1045" y="396"/>
                    <a:pt x="1250" y="331"/>
                    <a:pt x="1461" y="331"/>
                  </a:cubicBezTo>
                  <a:cubicBezTo>
                    <a:pt x="1521" y="331"/>
                    <a:pt x="1582" y="336"/>
                    <a:pt x="1643" y="347"/>
                  </a:cubicBezTo>
                  <a:cubicBezTo>
                    <a:pt x="1941" y="406"/>
                    <a:pt x="2191" y="561"/>
                    <a:pt x="2358" y="799"/>
                  </a:cubicBezTo>
                  <a:cubicBezTo>
                    <a:pt x="2396" y="866"/>
                    <a:pt x="2445" y="893"/>
                    <a:pt x="2495" y="893"/>
                  </a:cubicBezTo>
                  <a:cubicBezTo>
                    <a:pt x="2552" y="893"/>
                    <a:pt x="2611" y="857"/>
                    <a:pt x="2655" y="799"/>
                  </a:cubicBezTo>
                  <a:cubicBezTo>
                    <a:pt x="2903" y="497"/>
                    <a:pt x="3171" y="342"/>
                    <a:pt x="3440" y="342"/>
                  </a:cubicBezTo>
                  <a:cubicBezTo>
                    <a:pt x="3468" y="342"/>
                    <a:pt x="3496" y="343"/>
                    <a:pt x="3524" y="347"/>
                  </a:cubicBezTo>
                  <a:lnTo>
                    <a:pt x="3536" y="347"/>
                  </a:lnTo>
                  <a:cubicBezTo>
                    <a:pt x="3763" y="347"/>
                    <a:pt x="3929" y="383"/>
                    <a:pt x="4072" y="478"/>
                  </a:cubicBezTo>
                  <a:cubicBezTo>
                    <a:pt x="4227" y="561"/>
                    <a:pt x="4358" y="716"/>
                    <a:pt x="4441" y="894"/>
                  </a:cubicBezTo>
                  <a:cubicBezTo>
                    <a:pt x="4501" y="1014"/>
                    <a:pt x="4548" y="1133"/>
                    <a:pt x="4560" y="1264"/>
                  </a:cubicBezTo>
                  <a:cubicBezTo>
                    <a:pt x="4584" y="1335"/>
                    <a:pt x="4644" y="1395"/>
                    <a:pt x="4727" y="1395"/>
                  </a:cubicBezTo>
                  <a:lnTo>
                    <a:pt x="4763" y="1395"/>
                  </a:lnTo>
                  <a:cubicBezTo>
                    <a:pt x="4846" y="1383"/>
                    <a:pt x="4906" y="1287"/>
                    <a:pt x="4894" y="1204"/>
                  </a:cubicBezTo>
                  <a:cubicBezTo>
                    <a:pt x="4858" y="1037"/>
                    <a:pt x="4822" y="883"/>
                    <a:pt x="4739" y="740"/>
                  </a:cubicBezTo>
                  <a:cubicBezTo>
                    <a:pt x="4620" y="525"/>
                    <a:pt x="4465" y="323"/>
                    <a:pt x="4251" y="192"/>
                  </a:cubicBezTo>
                  <a:cubicBezTo>
                    <a:pt x="4060" y="73"/>
                    <a:pt x="3834" y="13"/>
                    <a:pt x="3548" y="13"/>
                  </a:cubicBezTo>
                  <a:cubicBezTo>
                    <a:pt x="3514" y="10"/>
                    <a:pt x="3479" y="8"/>
                    <a:pt x="3445" y="8"/>
                  </a:cubicBezTo>
                  <a:cubicBezTo>
                    <a:pt x="3115" y="8"/>
                    <a:pt x="2805" y="165"/>
                    <a:pt x="2524" y="478"/>
                  </a:cubicBezTo>
                  <a:cubicBezTo>
                    <a:pt x="2322" y="240"/>
                    <a:pt x="2036" y="85"/>
                    <a:pt x="1703" y="25"/>
                  </a:cubicBezTo>
                  <a:cubicBezTo>
                    <a:pt x="1614" y="9"/>
                    <a:pt x="1527" y="0"/>
                    <a:pt x="1441" y="0"/>
                  </a:cubicBezTo>
                  <a:close/>
                </a:path>
              </a:pathLst>
            </a:custGeom>
            <a:solidFill>
              <a:srgbClr val="E06C75"/>
            </a:solidFill>
            <a:ln w="9525" cap="flat" cmpd="sng">
              <a:solidFill>
                <a:srgbClr val="E06C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1"/>
          <p:cNvSpPr txBox="1">
            <a:spLocks noGrp="1"/>
          </p:cNvSpPr>
          <p:nvPr>
            <p:ph type="subTitle" idx="1"/>
          </p:nvPr>
        </p:nvSpPr>
        <p:spPr>
          <a:xfrm>
            <a:off x="631825" y="1652275"/>
            <a:ext cx="6396600" cy="23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Found in 2014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Olist connects small businesses from all over Brazil to channels with a single contract. 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Merchants sell their products through the Olist Store and ship them directly to the customers using Olist logistics partners.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After a customer purchases from Olist Store, a seller gets notified to fulfill that order. Once the customer receives the product, or the estimated delivery date is due, the customer gets a satisfaction survey by email where he can give a note for the purchase experience and write down some comments.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41"/>
          <p:cNvSpPr txBox="1">
            <a:spLocks noGrp="1"/>
          </p:cNvSpPr>
          <p:nvPr>
            <p:ph type="title"/>
          </p:nvPr>
        </p:nvSpPr>
        <p:spPr>
          <a:xfrm>
            <a:off x="692450" y="913800"/>
            <a:ext cx="3796500" cy="4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Olist</a:t>
            </a:r>
            <a:endParaRPr>
              <a:solidFill>
                <a:schemeClr val="accent2"/>
              </a:solidFill>
            </a:endParaRPr>
          </a:p>
        </p:txBody>
      </p:sp>
      <p:cxnSp>
        <p:nvCxnSpPr>
          <p:cNvPr id="357" name="Google Shape;357;p41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8" name="Google Shape;358;p41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9" name="Google Shape;359;p41"/>
          <p:cNvSpPr txBox="1">
            <a:spLocks noGrp="1"/>
          </p:cNvSpPr>
          <p:nvPr>
            <p:ph type="title" idx="2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Olist Business</a:t>
            </a:r>
            <a:endParaRPr/>
          </a:p>
        </p:txBody>
      </p:sp>
      <p:sp>
        <p:nvSpPr>
          <p:cNvPr id="360" name="Google Shape;360;p41"/>
          <p:cNvSpPr txBox="1">
            <a:spLocks noGrp="1"/>
          </p:cNvSpPr>
          <p:nvPr>
            <p:ph type="title" idx="3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2"/>
          <p:cNvSpPr txBox="1">
            <a:spLocks noGrp="1"/>
          </p:cNvSpPr>
          <p:nvPr>
            <p:ph type="title"/>
          </p:nvPr>
        </p:nvSpPr>
        <p:spPr>
          <a:xfrm>
            <a:off x="5292000" y="2212804"/>
            <a:ext cx="3173400" cy="5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</a:t>
            </a:r>
            <a:endParaRPr/>
          </a:p>
        </p:txBody>
      </p:sp>
      <p:sp>
        <p:nvSpPr>
          <p:cNvPr id="366" name="Google Shape;366;p42"/>
          <p:cNvSpPr txBox="1">
            <a:spLocks noGrp="1"/>
          </p:cNvSpPr>
          <p:nvPr>
            <p:ph type="title" idx="2"/>
          </p:nvPr>
        </p:nvSpPr>
        <p:spPr>
          <a:xfrm>
            <a:off x="5292001" y="1625200"/>
            <a:ext cx="1724100" cy="841800"/>
          </a:xfrm>
          <a:prstGeom prst="rect">
            <a:avLst/>
          </a:prstGeom>
        </p:spPr>
        <p:txBody>
          <a:bodyPr spcFirstLastPara="1" wrap="square" lIns="91425" tIns="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67" name="Google Shape;367;p42"/>
          <p:cNvSpPr/>
          <p:nvPr/>
        </p:nvSpPr>
        <p:spPr>
          <a:xfrm>
            <a:off x="-75425" y="1582600"/>
            <a:ext cx="4267800" cy="2764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0000"/>
              </a:solidFill>
            </a:endParaRPr>
          </a:p>
        </p:txBody>
      </p:sp>
      <p:pic>
        <p:nvPicPr>
          <p:cNvPr id="368" name="Google Shape;368;p42"/>
          <p:cNvPicPr preferRelativeResize="0"/>
          <p:nvPr/>
        </p:nvPicPr>
        <p:blipFill rotWithShape="1">
          <a:blip r:embed="rId3">
            <a:alphaModFix/>
          </a:blip>
          <a:srcRect l="7505" r="3351"/>
          <a:stretch/>
        </p:blipFill>
        <p:spPr>
          <a:xfrm>
            <a:off x="0" y="1026500"/>
            <a:ext cx="3777700" cy="3027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9" name="Google Shape;369;p42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0" name="Google Shape;370;p42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1" name="Google Shape;371;p42"/>
          <p:cNvSpPr txBox="1">
            <a:spLocks noGrp="1"/>
          </p:cNvSpPr>
          <p:nvPr>
            <p:ph type="subTitle" idx="1"/>
          </p:nvPr>
        </p:nvSpPr>
        <p:spPr>
          <a:xfrm>
            <a:off x="5292000" y="3455823"/>
            <a:ext cx="3027300" cy="5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the datasets!</a:t>
            </a:r>
            <a:endParaRPr/>
          </a:p>
        </p:txBody>
      </p:sp>
      <p:cxnSp>
        <p:nvCxnSpPr>
          <p:cNvPr id="372" name="Google Shape;372;p42"/>
          <p:cNvCxnSpPr/>
          <p:nvPr/>
        </p:nvCxnSpPr>
        <p:spPr>
          <a:xfrm>
            <a:off x="5039175" y="1625200"/>
            <a:ext cx="0" cy="29613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3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</a:t>
            </a:r>
            <a:endParaRPr/>
          </a:p>
        </p:txBody>
      </p:sp>
      <p:sp>
        <p:nvSpPr>
          <p:cNvPr id="378" name="Google Shape;378;p43"/>
          <p:cNvSpPr txBox="1">
            <a:spLocks noGrp="1"/>
          </p:cNvSpPr>
          <p:nvPr>
            <p:ph type="title" idx="2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379" name="Google Shape;379;p43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0" name="Google Shape;380;p43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1" name="Google Shape;381;p43"/>
          <p:cNvSpPr txBox="1">
            <a:spLocks noGrp="1"/>
          </p:cNvSpPr>
          <p:nvPr>
            <p:ph type="title" idx="3"/>
          </p:nvPr>
        </p:nvSpPr>
        <p:spPr>
          <a:xfrm>
            <a:off x="723100" y="101375"/>
            <a:ext cx="69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Schema</a:t>
            </a:r>
            <a:endParaRPr/>
          </a:p>
        </p:txBody>
      </p:sp>
      <p:pic>
        <p:nvPicPr>
          <p:cNvPr id="382" name="Google Shape;38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2675" y="674075"/>
            <a:ext cx="6420357" cy="386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4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</a:t>
            </a:r>
            <a:endParaRPr/>
          </a:p>
        </p:txBody>
      </p:sp>
      <p:sp>
        <p:nvSpPr>
          <p:cNvPr id="388" name="Google Shape;388;p44"/>
          <p:cNvSpPr txBox="1">
            <a:spLocks noGrp="1"/>
          </p:cNvSpPr>
          <p:nvPr>
            <p:ph type="title" idx="2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389" name="Google Shape;389;p44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0" name="Google Shape;390;p44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1" name="Google Shape;391;p44"/>
          <p:cNvSpPr txBox="1">
            <a:spLocks noGrp="1"/>
          </p:cNvSpPr>
          <p:nvPr>
            <p:ph type="title" idx="3"/>
          </p:nvPr>
        </p:nvSpPr>
        <p:spPr>
          <a:xfrm>
            <a:off x="723100" y="101375"/>
            <a:ext cx="69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</a:t>
            </a:r>
            <a:endParaRPr/>
          </a:p>
        </p:txBody>
      </p:sp>
      <p:sp>
        <p:nvSpPr>
          <p:cNvPr id="392" name="Google Shape;392;p44"/>
          <p:cNvSpPr txBox="1"/>
          <p:nvPr/>
        </p:nvSpPr>
        <p:spPr>
          <a:xfrm>
            <a:off x="434375" y="730550"/>
            <a:ext cx="8263200" cy="3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-"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freight_value is the shipping value from seller to customer. </a:t>
            </a:r>
            <a:b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1 product_id can have different freight_values, maybe depends on the distance.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-"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price is the price of the product. </a:t>
            </a:r>
            <a:b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1 product_id can have different price value, maybe depends on the period of time.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-"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1 product_id can have multiple seller_ids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-"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1 order_id has only 1 purchase_status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-"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Cases that Delivered to Customer  Date &lt; Approve Date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-"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Cases that Delivered to Customer Date &lt; Delivered to Carrier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-"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Cases that Delivered to Carrier Date &lt; Purchase Date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5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</a:t>
            </a:r>
            <a:endParaRPr/>
          </a:p>
        </p:txBody>
      </p:sp>
      <p:sp>
        <p:nvSpPr>
          <p:cNvPr id="398" name="Google Shape;398;p45"/>
          <p:cNvSpPr txBox="1">
            <a:spLocks noGrp="1"/>
          </p:cNvSpPr>
          <p:nvPr>
            <p:ph type="title" idx="2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99" name="Google Shape;399;p45"/>
          <p:cNvSpPr txBox="1">
            <a:spLocks noGrp="1"/>
          </p:cNvSpPr>
          <p:nvPr>
            <p:ph type="subTitle" idx="1"/>
          </p:nvPr>
        </p:nvSpPr>
        <p:spPr>
          <a:xfrm>
            <a:off x="146725" y="894667"/>
            <a:ext cx="4125600" cy="5727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Datetime Min and Max of </a:t>
            </a:r>
            <a:br>
              <a:rPr lang="en"/>
            </a:br>
            <a:r>
              <a:rPr lang="en"/>
              <a:t>‘orders’</a:t>
            </a:r>
            <a:endParaRPr/>
          </a:p>
        </p:txBody>
      </p:sp>
      <p:sp>
        <p:nvSpPr>
          <p:cNvPr id="400" name="Google Shape;400;p45"/>
          <p:cNvSpPr txBox="1">
            <a:spLocks noGrp="1"/>
          </p:cNvSpPr>
          <p:nvPr>
            <p:ph type="title" idx="3"/>
          </p:nvPr>
        </p:nvSpPr>
        <p:spPr>
          <a:xfrm>
            <a:off x="702025" y="129150"/>
            <a:ext cx="69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 Exploration</a:t>
            </a:r>
            <a:endParaRPr/>
          </a:p>
        </p:txBody>
      </p:sp>
      <p:graphicFrame>
        <p:nvGraphicFramePr>
          <p:cNvPr id="401" name="Google Shape;401;p45"/>
          <p:cNvGraphicFramePr/>
          <p:nvPr/>
        </p:nvGraphicFramePr>
        <p:xfrm>
          <a:off x="146725" y="1660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{AD4EDC97-B3BF-4376-9C1F-86D520565B66}</a:tableStyleId>
              </a:tblPr>
              <a:tblGrid>
                <a:gridCol w="1773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8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0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1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</a:rPr>
                        <a:t>min_date</a:t>
                      </a:r>
                      <a:endParaRPr sz="900" b="1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</a:rPr>
                        <a:t>max_date</a:t>
                      </a:r>
                      <a:endParaRPr sz="900" b="1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order_purchase_timestamp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2016-09-04 21:15:19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2018-10-17 17:30:18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order_approved_at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2016-09-15 12:16:38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2018-09-03 17:40:06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order_delivered_carrier_date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2016-10-08 10:34:01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2018-09-11 19:48:28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order_delivered_customer_date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2016-10-11 13:46:32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2018-10-17 13:22:46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order_estimated_delivery_date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2016-09-30 0:00:00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2018-11-12 0:00:00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02" name="Google Shape;402;p45"/>
          <p:cNvGraphicFramePr/>
          <p:nvPr/>
        </p:nvGraphicFramePr>
        <p:xfrm>
          <a:off x="4948525" y="1660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{AD4EDC97-B3BF-4376-9C1F-86D520565B66}</a:tableStyleId>
              </a:tblPr>
              <a:tblGrid>
                <a:gridCol w="1700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4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1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</a:rPr>
                        <a:t>min_date</a:t>
                      </a:r>
                      <a:endParaRPr sz="900" b="1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max_date</a:t>
                      </a:r>
                      <a:endParaRPr sz="1000" b="1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1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order_purchase_timestamp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2016-09-15 12:16:38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2018-08-29 15:00:37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1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order_approved_at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2016-09-15 12:16:38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2018-08-29 15:10:26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1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order_delivered_carrier_date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2016-10-08 10:34:01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2018-09-11 19:48:28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1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order_delivered_customer_date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2016-10-11 13:46:32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2018-10-17 13:22:46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1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order_estimated_delivery_date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2016-10-04 0:00:00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2018-10-25 0:00:00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03" name="Google Shape;403;p45"/>
          <p:cNvSpPr txBox="1">
            <a:spLocks noGrp="1"/>
          </p:cNvSpPr>
          <p:nvPr>
            <p:ph type="subTitle" idx="1"/>
          </p:nvPr>
        </p:nvSpPr>
        <p:spPr>
          <a:xfrm>
            <a:off x="4948525" y="894667"/>
            <a:ext cx="4125600" cy="5727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Datetime Min and Max of </a:t>
            </a:r>
            <a:br>
              <a:rPr lang="en"/>
            </a:br>
            <a:r>
              <a:rPr lang="en"/>
              <a:t>DELIVERED ‘orders’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6"/>
          <p:cNvSpPr txBox="1">
            <a:spLocks noGrp="1"/>
          </p:cNvSpPr>
          <p:nvPr>
            <p:ph type="title"/>
          </p:nvPr>
        </p:nvSpPr>
        <p:spPr>
          <a:xfrm>
            <a:off x="925750" y="2130662"/>
            <a:ext cx="3173400" cy="11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Business Acumen</a:t>
            </a:r>
            <a:endParaRPr/>
          </a:p>
        </p:txBody>
      </p:sp>
      <p:sp>
        <p:nvSpPr>
          <p:cNvPr id="409" name="Google Shape;409;p46"/>
          <p:cNvSpPr txBox="1">
            <a:spLocks noGrp="1"/>
          </p:cNvSpPr>
          <p:nvPr>
            <p:ph type="title" idx="2"/>
          </p:nvPr>
        </p:nvSpPr>
        <p:spPr>
          <a:xfrm>
            <a:off x="925751" y="1640525"/>
            <a:ext cx="1724100" cy="841800"/>
          </a:xfrm>
          <a:prstGeom prst="rect">
            <a:avLst/>
          </a:prstGeom>
        </p:spPr>
        <p:txBody>
          <a:bodyPr spcFirstLastPara="1" wrap="square" lIns="91425" tIns="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10" name="Google Shape;410;p46"/>
          <p:cNvSpPr txBox="1">
            <a:spLocks noGrp="1"/>
          </p:cNvSpPr>
          <p:nvPr>
            <p:ph type="subTitle" idx="1"/>
          </p:nvPr>
        </p:nvSpPr>
        <p:spPr>
          <a:xfrm>
            <a:off x="925750" y="3471400"/>
            <a:ext cx="3027300" cy="5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Olist performance and deliver insights for improvement</a:t>
            </a:r>
            <a:endParaRPr/>
          </a:p>
        </p:txBody>
      </p:sp>
      <p:sp>
        <p:nvSpPr>
          <p:cNvPr id="411" name="Google Shape;411;p46"/>
          <p:cNvSpPr/>
          <p:nvPr/>
        </p:nvSpPr>
        <p:spPr>
          <a:xfrm>
            <a:off x="5628350" y="676950"/>
            <a:ext cx="3599400" cy="35382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0000"/>
              </a:solidFill>
            </a:endParaRPr>
          </a:p>
        </p:txBody>
      </p:sp>
      <p:pic>
        <p:nvPicPr>
          <p:cNvPr id="412" name="Google Shape;412;p46"/>
          <p:cNvPicPr preferRelativeResize="0"/>
          <p:nvPr/>
        </p:nvPicPr>
        <p:blipFill rotWithShape="1">
          <a:blip r:embed="rId3">
            <a:alphaModFix/>
          </a:blip>
          <a:srcRect t="3227" b="3218"/>
          <a:stretch/>
        </p:blipFill>
        <p:spPr>
          <a:xfrm>
            <a:off x="4666975" y="1049575"/>
            <a:ext cx="4477025" cy="27915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3" name="Google Shape;413;p46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4" name="Google Shape;414;p46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Macari Company Profile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D9D9D9"/>
      </a:lt2>
      <a:accent1>
        <a:srgbClr val="FD0000"/>
      </a:accent1>
      <a:accent2>
        <a:srgbClr val="F5F5F5"/>
      </a:accent2>
      <a:accent3>
        <a:srgbClr val="BBBBBB"/>
      </a:accent3>
      <a:accent4>
        <a:srgbClr val="000000"/>
      </a:accent4>
      <a:accent5>
        <a:srgbClr val="FD0000"/>
      </a:accent5>
      <a:accent6>
        <a:srgbClr val="FF8D8D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2866</Words>
  <Application>Microsoft Office PowerPoint</Application>
  <PresentationFormat>On-screen Show (16:9)</PresentationFormat>
  <Paragraphs>323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Arial</vt:lpstr>
      <vt:lpstr>Josefin Sans SemiBold</vt:lpstr>
      <vt:lpstr>Roboto Light</vt:lpstr>
      <vt:lpstr>Josefin Sans Medium</vt:lpstr>
      <vt:lpstr>Josefin Sans</vt:lpstr>
      <vt:lpstr>Josefin Sans Light</vt:lpstr>
      <vt:lpstr>Roboto</vt:lpstr>
      <vt:lpstr>Open Sans</vt:lpstr>
      <vt:lpstr>Fira Sans Extra Condensed Medium</vt:lpstr>
      <vt:lpstr>Roboto Condensed Light</vt:lpstr>
      <vt:lpstr>Macari Company Profile by Slidesgo</vt:lpstr>
      <vt:lpstr>Olist - Brazilian E-Com  Company Performance  &amp; Deliver Insights</vt:lpstr>
      <vt:lpstr>Table of Contents</vt:lpstr>
      <vt:lpstr>01</vt:lpstr>
      <vt:lpstr>About Olist</vt:lpstr>
      <vt:lpstr>Data Exploration</vt:lpstr>
      <vt:lpstr>Data Exploration</vt:lpstr>
      <vt:lpstr>Data Exploration</vt:lpstr>
      <vt:lpstr>Data Exploration</vt:lpstr>
      <vt:lpstr>Business Acumen</vt:lpstr>
      <vt:lpstr>Business Acumen</vt:lpstr>
      <vt:lpstr>Business Acumen</vt:lpstr>
      <vt:lpstr>Business Acumen</vt:lpstr>
      <vt:lpstr>Business Acumen</vt:lpstr>
      <vt:lpstr>Business Acumen</vt:lpstr>
      <vt:lpstr>Business Acumen</vt:lpstr>
      <vt:lpstr>Business Acumen</vt:lpstr>
      <vt:lpstr>Business Acumen</vt:lpstr>
      <vt:lpstr>Business Acumen</vt:lpstr>
      <vt:lpstr>Business Acumen</vt:lpstr>
      <vt:lpstr>Business Acumen</vt:lpstr>
      <vt:lpstr>Business Acumen</vt:lpstr>
      <vt:lpstr>Business Acumen</vt:lpstr>
      <vt:lpstr>Business Acumen</vt:lpstr>
      <vt:lpstr>Business Acumen</vt:lpstr>
      <vt:lpstr>Business Acumen</vt:lpstr>
      <vt:lpstr>Business Acumen</vt:lpstr>
      <vt:lpstr>Business Acumen</vt:lpstr>
      <vt:lpstr>Business Acumen</vt:lpstr>
      <vt:lpstr>Business Acumen</vt:lpstr>
      <vt:lpstr>Business Acumen</vt:lpstr>
      <vt:lpstr>Business Acumen</vt:lpstr>
      <vt:lpstr>Conclusions &amp; Recommendations</vt:lpstr>
      <vt:lpstr>Conclusions &amp; Recommendations</vt:lpstr>
      <vt:lpstr>Conclusions &amp; Recommendations</vt:lpstr>
      <vt:lpstr>Conclusions &amp; Recommendations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Trang Huỳnh</cp:lastModifiedBy>
  <cp:revision>1</cp:revision>
  <dcterms:modified xsi:type="dcterms:W3CDTF">2025-08-08T12:30:44Z</dcterms:modified>
</cp:coreProperties>
</file>